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6"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02" y="-5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771E2-D916-4048-BE08-C00ADE18BA2A}" type="datetimeFigureOut">
              <a:rPr lang="en-US" smtClean="0"/>
              <a:pPr/>
              <a:t>6/15/2008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8E28E-A08F-4AE1-9F59-4022A1DCAA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38E28E-A08F-4AE1-9F59-4022A1DCAAD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E89A0B7-6222-46F2-B618-F77CA1C30273}" type="datetimeFigureOut">
              <a:rPr lang="en-US" smtClean="0"/>
              <a:pPr/>
              <a:t>6/15/2008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0C1A15-8027-40E1-9DAE-117274C1BE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89A0B7-6222-46F2-B618-F77CA1C30273}" type="datetimeFigureOut">
              <a:rPr lang="en-US" smtClean="0"/>
              <a:pPr/>
              <a:t>6/15/2008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C1A15-8027-40E1-9DAE-117274C1BEA7}"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89A0B7-6222-46F2-B618-F77CA1C30273}" type="datetimeFigureOut">
              <a:rPr lang="en-US" smtClean="0"/>
              <a:pPr/>
              <a:t>6/15/2008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C1A15-8027-40E1-9DAE-117274C1BEA7}"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89A0B7-6222-46F2-B618-F77CA1C30273}" type="datetimeFigureOut">
              <a:rPr lang="en-US" smtClean="0"/>
              <a:pPr/>
              <a:t>6/15/2008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C1A15-8027-40E1-9DAE-117274C1BEA7}"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89A0B7-6222-46F2-B618-F77CA1C30273}" type="datetimeFigureOut">
              <a:rPr lang="en-US" smtClean="0"/>
              <a:pPr/>
              <a:t>6/15/2008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C1A15-8027-40E1-9DAE-117274C1BE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89A0B7-6222-46F2-B618-F77CA1C30273}" type="datetimeFigureOut">
              <a:rPr lang="en-US" smtClean="0"/>
              <a:pPr/>
              <a:t>6/15/2008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C1A15-8027-40E1-9DAE-117274C1BEA7}"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89A0B7-6222-46F2-B618-F77CA1C30273}" type="datetimeFigureOut">
              <a:rPr lang="en-US" smtClean="0"/>
              <a:pPr/>
              <a:t>6/15/2008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C1A15-8027-40E1-9DAE-117274C1BEA7}"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89A0B7-6222-46F2-B618-F77CA1C30273}" type="datetimeFigureOut">
              <a:rPr lang="en-US" smtClean="0"/>
              <a:pPr/>
              <a:t>6/15/2008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C1A15-8027-40E1-9DAE-117274C1BEA7}"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9A0B7-6222-46F2-B618-F77CA1C30273}" type="datetimeFigureOut">
              <a:rPr lang="en-US" smtClean="0"/>
              <a:pPr/>
              <a:t>6/15/2008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C1A15-8027-40E1-9DAE-117274C1BEA7}"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89A0B7-6222-46F2-B618-F77CA1C30273}" type="datetimeFigureOut">
              <a:rPr lang="en-US" smtClean="0"/>
              <a:pPr/>
              <a:t>6/15/2008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C1A15-8027-40E1-9DAE-117274C1BEA7}"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89A0B7-6222-46F2-B618-F77CA1C30273}" type="datetimeFigureOut">
              <a:rPr lang="en-US" smtClean="0"/>
              <a:pPr/>
              <a:t>6/15/2008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0C1A15-8027-40E1-9DAE-117274C1BEA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89A0B7-6222-46F2-B618-F77CA1C30273}" type="datetimeFigureOut">
              <a:rPr lang="en-US" smtClean="0"/>
              <a:pPr/>
              <a:t>6/15/2008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0C1A15-8027-40E1-9DAE-117274C1BEA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4.png"/><Relationship Id="rId7" Type="http://schemas.openxmlformats.org/officeDocument/2006/relationships/slide" Target="slid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23.xml"/></Relationships>
</file>

<file path=ppt/slides/_rels/slide2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newtonsapple.t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0.jpeg"/><Relationship Id="rId7" Type="http://schemas.openxmlformats.org/officeDocument/2006/relationships/slide" Target="slide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6000" dirty="0" smtClean="0"/>
              <a:t/>
            </a:r>
            <a:br>
              <a:rPr lang="en-US" sz="6000" dirty="0" smtClean="0"/>
            </a:br>
            <a:r>
              <a:rPr lang="en-US" sz="8900" dirty="0" smtClean="0"/>
              <a:t> Science</a:t>
            </a:r>
            <a:br>
              <a:rPr lang="en-US" sz="8900" dirty="0" smtClean="0"/>
            </a:br>
            <a:r>
              <a:rPr lang="en-US" sz="6000" dirty="0" smtClean="0"/>
              <a:t>Amphibians and Reptiles </a:t>
            </a:r>
            <a:br>
              <a:rPr lang="en-US" sz="6000" dirty="0" smtClean="0"/>
            </a:br>
            <a:endParaRPr lang="en-US" sz="6000" dirty="0"/>
          </a:p>
        </p:txBody>
      </p:sp>
      <p:sp>
        <p:nvSpPr>
          <p:cNvPr id="3" name="Subtitle 2"/>
          <p:cNvSpPr>
            <a:spLocks noGrp="1"/>
          </p:cNvSpPr>
          <p:nvPr>
            <p:ph type="subTitle" idx="1"/>
          </p:nvPr>
        </p:nvSpPr>
        <p:spPr/>
        <p:txBody>
          <a:bodyPr>
            <a:normAutofit lnSpcReduction="10000"/>
          </a:bodyPr>
          <a:lstStyle/>
          <a:p>
            <a:pPr algn="ctr"/>
            <a:r>
              <a:rPr lang="en-US" sz="5400" dirty="0" smtClean="0">
                <a:solidFill>
                  <a:schemeClr val="accent4">
                    <a:lumMod val="75000"/>
                  </a:schemeClr>
                </a:solidFill>
              </a:rPr>
              <a:t>Third Grade</a:t>
            </a:r>
          </a:p>
          <a:p>
            <a:pPr algn="ctr"/>
            <a:r>
              <a:rPr lang="en-US" sz="5400" dirty="0" smtClean="0">
                <a:solidFill>
                  <a:schemeClr val="accent4">
                    <a:lumMod val="75000"/>
                  </a:schemeClr>
                </a:solidFill>
              </a:rPr>
              <a:t>Tennille Therrien</a:t>
            </a:r>
            <a:endParaRPr lang="en-US" sz="5400" dirty="0">
              <a:solidFill>
                <a:schemeClr val="accent4">
                  <a:lumMod val="75000"/>
                </a:schemeClr>
              </a:solidFill>
            </a:endParaRPr>
          </a:p>
        </p:txBody>
      </p:sp>
      <p:sp>
        <p:nvSpPr>
          <p:cNvPr id="4" name="TextBox 3"/>
          <p:cNvSpPr txBox="1"/>
          <p:nvPr/>
        </p:nvSpPr>
        <p:spPr>
          <a:xfrm>
            <a:off x="7924800" y="6324600"/>
            <a:ext cx="709874" cy="400110"/>
          </a:xfrm>
          <a:prstGeom prst="rect">
            <a:avLst/>
          </a:prstGeom>
          <a:noFill/>
        </p:spPr>
        <p:txBody>
          <a:bodyPr wrap="none" rtlCol="0">
            <a:spAutoFit/>
          </a:bodyPr>
          <a:lstStyle/>
          <a:p>
            <a:r>
              <a:rPr lang="en-US" sz="2000" dirty="0" smtClean="0">
                <a:solidFill>
                  <a:schemeClr val="accent2">
                    <a:lumMod val="75000"/>
                  </a:schemeClr>
                </a:solidFill>
                <a:hlinkClick r:id="rId2" action="ppaction://hlinksldjump"/>
              </a:rPr>
              <a:t>Next</a:t>
            </a:r>
            <a:endParaRPr lang="en-US" sz="2000" dirty="0">
              <a:solidFill>
                <a:schemeClr val="accent2">
                  <a:lumMod val="7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50000"/>
                  </a:schemeClr>
                </a:solidFill>
              </a:rPr>
              <a:t>Reptiles</a:t>
            </a:r>
            <a:endParaRPr lang="en-US" sz="6600" b="1" dirty="0">
              <a:solidFill>
                <a:schemeClr val="accent4">
                  <a:lumMod val="50000"/>
                </a:schemeClr>
              </a:solidFill>
            </a:endParaRPr>
          </a:p>
        </p:txBody>
      </p:sp>
      <p:sp>
        <p:nvSpPr>
          <p:cNvPr id="3" name="Content Placeholder 2"/>
          <p:cNvSpPr>
            <a:spLocks noGrp="1"/>
          </p:cNvSpPr>
          <p:nvPr>
            <p:ph idx="1"/>
          </p:nvPr>
        </p:nvSpPr>
        <p:spPr>
          <a:xfrm>
            <a:off x="457200" y="1935480"/>
            <a:ext cx="8229600" cy="2560320"/>
          </a:xfrm>
        </p:spPr>
        <p:txBody>
          <a:bodyPr>
            <a:normAutofit lnSpcReduction="10000"/>
          </a:bodyPr>
          <a:lstStyle/>
          <a:p>
            <a:pPr>
              <a:buNone/>
            </a:pPr>
            <a:r>
              <a:rPr lang="en-US" sz="2800" dirty="0" smtClean="0">
                <a:solidFill>
                  <a:schemeClr val="accent5">
                    <a:lumMod val="75000"/>
                  </a:schemeClr>
                </a:solidFill>
              </a:rPr>
              <a:t>The single factor that limits their geographic</a:t>
            </a:r>
          </a:p>
          <a:p>
            <a:pPr>
              <a:buNone/>
            </a:pPr>
            <a:r>
              <a:rPr lang="en-US" sz="2800" dirty="0" smtClean="0">
                <a:solidFill>
                  <a:schemeClr val="accent5">
                    <a:lumMod val="75000"/>
                  </a:schemeClr>
                </a:solidFill>
              </a:rPr>
              <a:t>distribution is their inability to generate</a:t>
            </a:r>
          </a:p>
          <a:p>
            <a:pPr>
              <a:buNone/>
            </a:pPr>
            <a:r>
              <a:rPr lang="en-US" sz="2800" dirty="0" smtClean="0">
                <a:solidFill>
                  <a:schemeClr val="accent5">
                    <a:lumMod val="75000"/>
                  </a:schemeClr>
                </a:solidFill>
              </a:rPr>
              <a:t>their own body heat and for that reason, no reptiles</a:t>
            </a:r>
          </a:p>
          <a:p>
            <a:pPr>
              <a:buNone/>
            </a:pPr>
            <a:r>
              <a:rPr lang="en-US" sz="2800" dirty="0" smtClean="0">
                <a:solidFill>
                  <a:schemeClr val="accent5">
                    <a:lumMod val="75000"/>
                  </a:schemeClr>
                </a:solidFill>
              </a:rPr>
              <a:t>Are found in icy Antarctica or the polar oceans and</a:t>
            </a:r>
          </a:p>
          <a:p>
            <a:pPr>
              <a:buNone/>
            </a:pPr>
            <a:r>
              <a:rPr lang="en-US" sz="2800" dirty="0" smtClean="0">
                <a:solidFill>
                  <a:schemeClr val="accent5">
                    <a:lumMod val="75000"/>
                  </a:schemeClr>
                </a:solidFill>
              </a:rPr>
              <a:t>few live within the Arctic Circle.  </a:t>
            </a:r>
          </a:p>
          <a:p>
            <a:endParaRPr lang="en-US" sz="2800" dirty="0">
              <a:solidFill>
                <a:schemeClr val="accent5">
                  <a:lumMod val="75000"/>
                </a:schemeClr>
              </a:solidFill>
            </a:endParaRPr>
          </a:p>
        </p:txBody>
      </p:sp>
      <p:pic>
        <p:nvPicPr>
          <p:cNvPr id="5" name="Picture 4" descr="ANTARCTICA.jpg"/>
          <p:cNvPicPr>
            <a:picLocks noChangeAspect="1"/>
          </p:cNvPicPr>
          <p:nvPr/>
        </p:nvPicPr>
        <p:blipFill>
          <a:blip r:embed="rId2" cstate="print"/>
          <a:stretch>
            <a:fillRect/>
          </a:stretch>
        </p:blipFill>
        <p:spPr>
          <a:xfrm>
            <a:off x="1866900" y="4191000"/>
            <a:ext cx="5410200" cy="2514600"/>
          </a:xfrm>
          <a:prstGeom prst="rect">
            <a:avLst/>
          </a:prstGeom>
        </p:spPr>
      </p:pic>
      <p:sp>
        <p:nvSpPr>
          <p:cNvPr id="6" name="TextBox 5"/>
          <p:cNvSpPr txBox="1"/>
          <p:nvPr/>
        </p:nvSpPr>
        <p:spPr>
          <a:xfrm>
            <a:off x="457200" y="6324600"/>
            <a:ext cx="1066800" cy="369332"/>
          </a:xfrm>
          <a:prstGeom prst="rect">
            <a:avLst/>
          </a:prstGeom>
          <a:noFill/>
        </p:spPr>
        <p:txBody>
          <a:bodyPr wrap="square" rtlCol="0">
            <a:spAutoFit/>
          </a:bodyPr>
          <a:lstStyle/>
          <a:p>
            <a:r>
              <a:rPr lang="en-US" dirty="0" smtClean="0">
                <a:hlinkClick r:id="rId3" action="ppaction://hlinksldjump"/>
              </a:rPr>
              <a:t>previous</a:t>
            </a:r>
            <a:endParaRPr lang="en-US" dirty="0"/>
          </a:p>
        </p:txBody>
      </p:sp>
      <p:sp>
        <p:nvSpPr>
          <p:cNvPr id="7" name="TextBox 6"/>
          <p:cNvSpPr txBox="1"/>
          <p:nvPr/>
        </p:nvSpPr>
        <p:spPr>
          <a:xfrm>
            <a:off x="7772400" y="6324600"/>
            <a:ext cx="1142999" cy="369332"/>
          </a:xfrm>
          <a:prstGeom prst="rect">
            <a:avLst/>
          </a:prstGeom>
          <a:noFill/>
        </p:spPr>
        <p:txBody>
          <a:bodyPr wrap="square" rtlCol="0">
            <a:spAutoFit/>
          </a:bodyPr>
          <a:lstStyle/>
          <a:p>
            <a:r>
              <a:rPr lang="en-US" dirty="0" smtClean="0">
                <a:hlinkClick r:id="rId4"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0-#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0" fill="hold"/>
                                        <p:tgtEl>
                                          <p:spTgt spid="5"/>
                                        </p:tgtEl>
                                        <p:attrNameLst>
                                          <p:attrName>ppt_w</p:attrName>
                                        </p:attrNameLst>
                                      </p:cBhvr>
                                      <p:tavLst>
                                        <p:tav tm="0">
                                          <p:val>
                                            <p:fltVal val="0"/>
                                          </p:val>
                                        </p:tav>
                                        <p:tav tm="100000">
                                          <p:val>
                                            <p:strVal val="#ppt_w"/>
                                          </p:val>
                                        </p:tav>
                                      </p:tavLst>
                                    </p:anim>
                                    <p:anim calcmode="lin" valueType="num">
                                      <p:cBhvr>
                                        <p:cTn id="55" dur="5000" fill="hold"/>
                                        <p:tgtEl>
                                          <p:spTgt spid="5"/>
                                        </p:tgtEl>
                                        <p:attrNameLst>
                                          <p:attrName>ppt_h</p:attrName>
                                        </p:attrNameLst>
                                      </p:cBhvr>
                                      <p:tavLst>
                                        <p:tav tm="0">
                                          <p:val>
                                            <p:fltVal val="0"/>
                                          </p:val>
                                        </p:tav>
                                        <p:tav tm="100000">
                                          <p:val>
                                            <p:strVal val="#ppt_h"/>
                                          </p:val>
                                        </p:tav>
                                      </p:tavLst>
                                    </p:anim>
                                    <p:animEffect transition="in" filter="fade">
                                      <p:cBhvr>
                                        <p:cTn id="56"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75000"/>
                  </a:schemeClr>
                </a:solidFill>
              </a:rPr>
              <a:t>Amphibians</a:t>
            </a:r>
            <a:endParaRPr lang="en-US" sz="6600" b="1"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US" sz="4000" dirty="0" smtClean="0">
                <a:solidFill>
                  <a:schemeClr val="accent5">
                    <a:lumMod val="75000"/>
                  </a:schemeClr>
                </a:solidFill>
              </a:rPr>
              <a:t>Animals that have moist, hairless skin. Amphibians are cold-blooded like reptiles. The three main groups of amphibians are frogs and toads, salamanders, and caecilians. </a:t>
            </a:r>
          </a:p>
        </p:txBody>
      </p:sp>
      <p:sp>
        <p:nvSpPr>
          <p:cNvPr id="4" name="TextBox 3"/>
          <p:cNvSpPr txBox="1"/>
          <p:nvPr/>
        </p:nvSpPr>
        <p:spPr>
          <a:xfrm>
            <a:off x="7924800" y="6400800"/>
            <a:ext cx="990600" cy="369332"/>
          </a:xfrm>
          <a:prstGeom prst="rect">
            <a:avLst/>
          </a:prstGeom>
          <a:noFill/>
        </p:spPr>
        <p:txBody>
          <a:bodyPr wrap="square" rtlCol="0">
            <a:spAutoFit/>
          </a:bodyPr>
          <a:lstStyle/>
          <a:p>
            <a:r>
              <a:rPr lang="en-US" dirty="0" smtClean="0">
                <a:hlinkClick r:id="rId2" action="ppaction://hlinksldjump"/>
              </a:rPr>
              <a:t>Next</a:t>
            </a:r>
            <a:endParaRPr lang="en-US" dirty="0"/>
          </a:p>
        </p:txBody>
      </p:sp>
      <p:sp>
        <p:nvSpPr>
          <p:cNvPr id="5" name="TextBox 4"/>
          <p:cNvSpPr txBox="1"/>
          <p:nvPr/>
        </p:nvSpPr>
        <p:spPr>
          <a:xfrm>
            <a:off x="533400" y="6400800"/>
            <a:ext cx="1371600" cy="369332"/>
          </a:xfrm>
          <a:prstGeom prst="rect">
            <a:avLst/>
          </a:prstGeom>
          <a:noFill/>
        </p:spPr>
        <p:txBody>
          <a:bodyPr wrap="square" rtlCol="0">
            <a:spAutoFit/>
          </a:bodyPr>
          <a:lstStyle/>
          <a:p>
            <a:r>
              <a:rPr lang="en-US" dirty="0" smtClean="0">
                <a:hlinkClick r:id="rId3" action="ppaction://hlinksldjump"/>
              </a:rPr>
              <a:t>Previous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75000"/>
                  </a:schemeClr>
                </a:solidFill>
              </a:rPr>
              <a:t>Amphibians</a:t>
            </a:r>
            <a:endParaRPr lang="en-US" sz="6600" dirty="0"/>
          </a:p>
        </p:txBody>
      </p:sp>
      <p:sp>
        <p:nvSpPr>
          <p:cNvPr id="3" name="Content Placeholder 2"/>
          <p:cNvSpPr>
            <a:spLocks noGrp="1"/>
          </p:cNvSpPr>
          <p:nvPr>
            <p:ph idx="1"/>
          </p:nvPr>
        </p:nvSpPr>
        <p:spPr>
          <a:xfrm>
            <a:off x="457200" y="1752600"/>
            <a:ext cx="8229600" cy="2590800"/>
          </a:xfrm>
        </p:spPr>
        <p:txBody>
          <a:bodyPr>
            <a:normAutofit/>
          </a:bodyPr>
          <a:lstStyle/>
          <a:p>
            <a:r>
              <a:rPr lang="en-US" sz="3200" dirty="0" smtClean="0">
                <a:solidFill>
                  <a:schemeClr val="accent4">
                    <a:lumMod val="50000"/>
                  </a:schemeClr>
                </a:solidFill>
              </a:rPr>
              <a:t>Frogs and toads are the most abundant of all amphibians, there are more than 4,000 species. Frogs have smooth skin and long limbs. Toads, in contrast, have warty skin and short limbs. </a:t>
            </a:r>
            <a:endParaRPr lang="en-US" sz="3200" dirty="0">
              <a:solidFill>
                <a:schemeClr val="accent4">
                  <a:lumMod val="50000"/>
                </a:schemeClr>
              </a:solidFill>
            </a:endParaRPr>
          </a:p>
        </p:txBody>
      </p:sp>
      <p:pic>
        <p:nvPicPr>
          <p:cNvPr id="5122" name="Picture 2"/>
          <p:cNvPicPr>
            <a:picLocks noChangeAspect="1" noChangeArrowheads="1"/>
          </p:cNvPicPr>
          <p:nvPr/>
        </p:nvPicPr>
        <p:blipFill>
          <a:blip r:embed="rId2"/>
          <a:srcRect/>
          <a:stretch>
            <a:fillRect/>
          </a:stretch>
        </p:blipFill>
        <p:spPr bwMode="auto">
          <a:xfrm>
            <a:off x="3657600" y="3810000"/>
            <a:ext cx="5181600" cy="2819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038600" y="3733800"/>
            <a:ext cx="4495800" cy="3124200"/>
          </a:xfrm>
          <a:prstGeom prst="rect">
            <a:avLst/>
          </a:prstGeom>
          <a:noFill/>
          <a:ln w="9525">
            <a:noFill/>
            <a:miter lim="800000"/>
            <a:headEnd/>
            <a:tailEnd/>
          </a:ln>
          <a:effectLst/>
        </p:spPr>
      </p:pic>
      <p:sp>
        <p:nvSpPr>
          <p:cNvPr id="8" name="TextBox 7"/>
          <p:cNvSpPr txBox="1"/>
          <p:nvPr/>
        </p:nvSpPr>
        <p:spPr>
          <a:xfrm>
            <a:off x="304800" y="6400800"/>
            <a:ext cx="1066800" cy="369332"/>
          </a:xfrm>
          <a:prstGeom prst="rect">
            <a:avLst/>
          </a:prstGeom>
          <a:noFill/>
        </p:spPr>
        <p:txBody>
          <a:bodyPr wrap="square" rtlCol="0">
            <a:spAutoFit/>
          </a:bodyPr>
          <a:lstStyle/>
          <a:p>
            <a:r>
              <a:rPr lang="en-US" dirty="0" smtClean="0">
                <a:hlinkClick r:id="rId4" action="ppaction://hlinksldjump"/>
              </a:rPr>
              <a:t>Previous</a:t>
            </a:r>
            <a:endParaRPr lang="en-US" dirty="0"/>
          </a:p>
        </p:txBody>
      </p:sp>
      <p:sp>
        <p:nvSpPr>
          <p:cNvPr id="9" name="TextBox 8"/>
          <p:cNvSpPr txBox="1"/>
          <p:nvPr/>
        </p:nvSpPr>
        <p:spPr>
          <a:xfrm>
            <a:off x="2514600" y="6400800"/>
            <a:ext cx="762000" cy="369332"/>
          </a:xfrm>
          <a:prstGeom prst="rect">
            <a:avLst/>
          </a:prstGeom>
          <a:noFill/>
        </p:spPr>
        <p:txBody>
          <a:bodyPr wrap="square" rtlCol="0">
            <a:spAutoFit/>
          </a:bodyPr>
          <a:lstStyle/>
          <a:p>
            <a:r>
              <a:rPr lang="en-US" dirty="0" smtClean="0">
                <a:hlinkClick r:id="rId5"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p:cTn id="20" dur="500" fill="hold"/>
                                        <p:tgtEl>
                                          <p:spTgt spid="5122"/>
                                        </p:tgtEl>
                                        <p:attrNameLst>
                                          <p:attrName>ppt_w</p:attrName>
                                        </p:attrNameLst>
                                      </p:cBhvr>
                                      <p:tavLst>
                                        <p:tav tm="0">
                                          <p:val>
                                            <p:fltVal val="0"/>
                                          </p:val>
                                        </p:tav>
                                        <p:tav tm="100000">
                                          <p:val>
                                            <p:strVal val="#ppt_w"/>
                                          </p:val>
                                        </p:tav>
                                      </p:tavLst>
                                    </p:anim>
                                    <p:anim calcmode="lin" valueType="num">
                                      <p:cBhvr>
                                        <p:cTn id="21" dur="500" fill="hold"/>
                                        <p:tgtEl>
                                          <p:spTgt spid="5122"/>
                                        </p:tgtEl>
                                        <p:attrNameLst>
                                          <p:attrName>ppt_h</p:attrName>
                                        </p:attrNameLst>
                                      </p:cBhvr>
                                      <p:tavLst>
                                        <p:tav tm="0">
                                          <p:val>
                                            <p:fltVal val="0"/>
                                          </p:val>
                                        </p:tav>
                                        <p:tav tm="100000">
                                          <p:val>
                                            <p:strVal val="#ppt_h"/>
                                          </p:val>
                                        </p:tav>
                                      </p:tavLst>
                                    </p:anim>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5122"/>
                                        </p:tgtEl>
                                      </p:cBhvr>
                                    </p:animEffect>
                                    <p:set>
                                      <p:cBhvr>
                                        <p:cTn id="27" dur="1" fill="hold">
                                          <p:stCondLst>
                                            <p:cond delay="1999"/>
                                          </p:stCondLst>
                                        </p:cTn>
                                        <p:tgtEl>
                                          <p:spTgt spid="51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 calcmode="lin" valueType="num">
                                      <p:cBhvr>
                                        <p:cTn id="32" dur="3000" fill="hold"/>
                                        <p:tgtEl>
                                          <p:spTgt spid="5123"/>
                                        </p:tgtEl>
                                        <p:attrNameLst>
                                          <p:attrName>ppt_w</p:attrName>
                                        </p:attrNameLst>
                                      </p:cBhvr>
                                      <p:tavLst>
                                        <p:tav tm="0">
                                          <p:val>
                                            <p:fltVal val="0"/>
                                          </p:val>
                                        </p:tav>
                                        <p:tav tm="100000">
                                          <p:val>
                                            <p:strVal val="#ppt_w"/>
                                          </p:val>
                                        </p:tav>
                                      </p:tavLst>
                                    </p:anim>
                                    <p:anim calcmode="lin" valueType="num">
                                      <p:cBhvr>
                                        <p:cTn id="33" dur="3000" fill="hold"/>
                                        <p:tgtEl>
                                          <p:spTgt spid="5123"/>
                                        </p:tgtEl>
                                        <p:attrNameLst>
                                          <p:attrName>ppt_h</p:attrName>
                                        </p:attrNameLst>
                                      </p:cBhvr>
                                      <p:tavLst>
                                        <p:tav tm="0">
                                          <p:val>
                                            <p:fltVal val="0"/>
                                          </p:val>
                                        </p:tav>
                                        <p:tav tm="100000">
                                          <p:val>
                                            <p:strVal val="#ppt_h"/>
                                          </p:val>
                                        </p:tav>
                                      </p:tavLst>
                                    </p:anim>
                                    <p:animEffect transition="in" filter="fade">
                                      <p:cBhvr>
                                        <p:cTn id="34" dur="3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chemeClr val="accent4">
                    <a:lumMod val="75000"/>
                  </a:schemeClr>
                </a:solidFill>
              </a:rPr>
              <a:t>Amphibians</a:t>
            </a:r>
            <a:endParaRPr lang="en-US" dirty="0"/>
          </a:p>
        </p:txBody>
      </p:sp>
      <p:sp>
        <p:nvSpPr>
          <p:cNvPr id="3" name="Content Placeholder 2"/>
          <p:cNvSpPr>
            <a:spLocks noGrp="1"/>
          </p:cNvSpPr>
          <p:nvPr>
            <p:ph idx="1"/>
          </p:nvPr>
        </p:nvSpPr>
        <p:spPr>
          <a:xfrm>
            <a:off x="457200" y="1905000"/>
            <a:ext cx="8229600" cy="4389120"/>
          </a:xfrm>
        </p:spPr>
        <p:txBody>
          <a:bodyPr>
            <a:normAutofit/>
          </a:bodyPr>
          <a:lstStyle/>
          <a:p>
            <a:r>
              <a:rPr lang="en-US" sz="3200" dirty="0" smtClean="0">
                <a:solidFill>
                  <a:schemeClr val="accent4">
                    <a:lumMod val="75000"/>
                  </a:schemeClr>
                </a:solidFill>
              </a:rPr>
              <a:t>Say you are thirsty. Can you put your hand in a glass of water and drink it through your skin? Of course you can’t! But some animals can absorb water this way. These animals are called amphibians.</a:t>
            </a:r>
          </a:p>
        </p:txBody>
      </p:sp>
      <p:sp>
        <p:nvSpPr>
          <p:cNvPr id="4" name="TextBox 3"/>
          <p:cNvSpPr txBox="1"/>
          <p:nvPr/>
        </p:nvSpPr>
        <p:spPr>
          <a:xfrm>
            <a:off x="609600" y="6477000"/>
            <a:ext cx="1042080" cy="369332"/>
          </a:xfrm>
          <a:prstGeom prst="rect">
            <a:avLst/>
          </a:prstGeom>
          <a:noFill/>
        </p:spPr>
        <p:txBody>
          <a:bodyPr wrap="none" rtlCol="0">
            <a:spAutoFit/>
          </a:bodyPr>
          <a:lstStyle/>
          <a:p>
            <a:r>
              <a:rPr lang="en-US" dirty="0" smtClean="0">
                <a:hlinkClick r:id="rId2" action="ppaction://hlinksldjump"/>
              </a:rPr>
              <a:t>Previous</a:t>
            </a:r>
            <a:endParaRPr lang="en-US" dirty="0"/>
          </a:p>
        </p:txBody>
      </p:sp>
      <p:sp>
        <p:nvSpPr>
          <p:cNvPr id="6" name="TextBox 5"/>
          <p:cNvSpPr txBox="1"/>
          <p:nvPr/>
        </p:nvSpPr>
        <p:spPr>
          <a:xfrm>
            <a:off x="7696200" y="6400800"/>
            <a:ext cx="838200" cy="369332"/>
          </a:xfrm>
          <a:prstGeom prst="rect">
            <a:avLst/>
          </a:prstGeom>
          <a:noFill/>
        </p:spPr>
        <p:txBody>
          <a:bodyPr wrap="square" rtlCol="0">
            <a:spAutoFit/>
          </a:bodyPr>
          <a:lstStyle/>
          <a:p>
            <a:r>
              <a:rPr lang="en-US" dirty="0" smtClean="0">
                <a:hlinkClick r:id="rId3"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75000"/>
                  </a:schemeClr>
                </a:solidFill>
              </a:rPr>
              <a:t>Amphibians</a:t>
            </a:r>
            <a:endParaRPr lang="en-US" sz="6600" dirty="0"/>
          </a:p>
        </p:txBody>
      </p:sp>
      <p:sp>
        <p:nvSpPr>
          <p:cNvPr id="3" name="Content Placeholder 2"/>
          <p:cNvSpPr>
            <a:spLocks noGrp="1"/>
          </p:cNvSpPr>
          <p:nvPr>
            <p:ph idx="1"/>
          </p:nvPr>
        </p:nvSpPr>
        <p:spPr>
          <a:xfrm>
            <a:off x="457200" y="1935480"/>
            <a:ext cx="8229600" cy="2255520"/>
          </a:xfrm>
        </p:spPr>
        <p:txBody>
          <a:bodyPr/>
          <a:lstStyle/>
          <a:p>
            <a:r>
              <a:rPr lang="en-US" sz="4000" dirty="0" smtClean="0">
                <a:solidFill>
                  <a:schemeClr val="accent5">
                    <a:lumMod val="75000"/>
                  </a:schemeClr>
                </a:solidFill>
              </a:rPr>
              <a:t>Most amphibians start out as larvae</a:t>
            </a:r>
          </a:p>
          <a:p>
            <a:r>
              <a:rPr lang="en-US" sz="4000" dirty="0" smtClean="0">
                <a:solidFill>
                  <a:schemeClr val="accent5">
                    <a:lumMod val="75000"/>
                  </a:schemeClr>
                </a:solidFill>
              </a:rPr>
              <a:t>Frog and toad larvae are sometimes called pollywogs or tadpoles</a:t>
            </a:r>
            <a:r>
              <a:rPr lang="en-US" dirty="0" smtClean="0">
                <a:solidFill>
                  <a:schemeClr val="accent5">
                    <a:lumMod val="75000"/>
                  </a:schemeClr>
                </a:solidFill>
              </a:rPr>
              <a:t>. </a:t>
            </a:r>
          </a:p>
        </p:txBody>
      </p:sp>
      <p:pic>
        <p:nvPicPr>
          <p:cNvPr id="6146" name="Picture 2"/>
          <p:cNvPicPr>
            <a:picLocks noChangeAspect="1" noChangeArrowheads="1"/>
          </p:cNvPicPr>
          <p:nvPr/>
        </p:nvPicPr>
        <p:blipFill>
          <a:blip r:embed="rId2"/>
          <a:srcRect/>
          <a:stretch>
            <a:fillRect/>
          </a:stretch>
        </p:blipFill>
        <p:spPr bwMode="auto">
          <a:xfrm>
            <a:off x="6400800" y="3962400"/>
            <a:ext cx="1848971" cy="2514600"/>
          </a:xfrm>
          <a:prstGeom prst="rect">
            <a:avLst/>
          </a:prstGeom>
          <a:noFill/>
          <a:ln w="9525">
            <a:noFill/>
            <a:miter lim="800000"/>
            <a:headEnd/>
            <a:tailEnd/>
          </a:ln>
          <a:effectLst/>
        </p:spPr>
      </p:pic>
      <p:pic>
        <p:nvPicPr>
          <p:cNvPr id="7" name="Picture 6" descr="tadpole larvae.jpg"/>
          <p:cNvPicPr>
            <a:picLocks noChangeAspect="1"/>
          </p:cNvPicPr>
          <p:nvPr/>
        </p:nvPicPr>
        <p:blipFill>
          <a:blip r:embed="rId3"/>
          <a:stretch>
            <a:fillRect/>
          </a:stretch>
        </p:blipFill>
        <p:spPr>
          <a:xfrm>
            <a:off x="3352800" y="4191000"/>
            <a:ext cx="2857500" cy="2362200"/>
          </a:xfrm>
          <a:prstGeom prst="rect">
            <a:avLst/>
          </a:prstGeom>
        </p:spPr>
      </p:pic>
      <p:pic>
        <p:nvPicPr>
          <p:cNvPr id="9" name="Picture 8" descr="tadpole in water.jpg"/>
          <p:cNvPicPr>
            <a:picLocks noChangeAspect="1"/>
          </p:cNvPicPr>
          <p:nvPr/>
        </p:nvPicPr>
        <p:blipFill>
          <a:blip r:embed="rId4"/>
          <a:stretch>
            <a:fillRect/>
          </a:stretch>
        </p:blipFill>
        <p:spPr>
          <a:xfrm>
            <a:off x="1143000" y="3962400"/>
            <a:ext cx="6350000" cy="2705100"/>
          </a:xfrm>
          <a:prstGeom prst="rect">
            <a:avLst/>
          </a:prstGeom>
        </p:spPr>
      </p:pic>
      <p:sp>
        <p:nvSpPr>
          <p:cNvPr id="10" name="TextBox 9"/>
          <p:cNvSpPr txBox="1"/>
          <p:nvPr/>
        </p:nvSpPr>
        <p:spPr>
          <a:xfrm>
            <a:off x="0" y="6477000"/>
            <a:ext cx="1143000" cy="369332"/>
          </a:xfrm>
          <a:prstGeom prst="rect">
            <a:avLst/>
          </a:prstGeom>
          <a:noFill/>
        </p:spPr>
        <p:txBody>
          <a:bodyPr wrap="square" rtlCol="0">
            <a:spAutoFit/>
          </a:bodyPr>
          <a:lstStyle/>
          <a:p>
            <a:r>
              <a:rPr lang="en-US" dirty="0" smtClean="0">
                <a:hlinkClick r:id="rId5" action="ppaction://hlinksldjump"/>
              </a:rPr>
              <a:t>Previous</a:t>
            </a:r>
            <a:endParaRPr lang="en-US" dirty="0"/>
          </a:p>
        </p:txBody>
      </p:sp>
      <p:sp>
        <p:nvSpPr>
          <p:cNvPr id="11" name="TextBox 10"/>
          <p:cNvSpPr txBox="1"/>
          <p:nvPr/>
        </p:nvSpPr>
        <p:spPr>
          <a:xfrm>
            <a:off x="8305800" y="6400800"/>
            <a:ext cx="794331" cy="369332"/>
          </a:xfrm>
          <a:prstGeom prst="rect">
            <a:avLst/>
          </a:prstGeom>
          <a:noFill/>
        </p:spPr>
        <p:txBody>
          <a:bodyPr wrap="square" rtlCol="0">
            <a:spAutoFit/>
          </a:bodyPr>
          <a:lstStyle/>
          <a:p>
            <a:r>
              <a:rPr lang="en-US" dirty="0" smtClean="0">
                <a:hlinkClick r:id="rId6"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p:cTn id="25" dur="500" fill="hold"/>
                                        <p:tgtEl>
                                          <p:spTgt spid="6146"/>
                                        </p:tgtEl>
                                        <p:attrNameLst>
                                          <p:attrName>ppt_w</p:attrName>
                                        </p:attrNameLst>
                                      </p:cBhvr>
                                      <p:tavLst>
                                        <p:tav tm="0">
                                          <p:val>
                                            <p:fltVal val="0"/>
                                          </p:val>
                                        </p:tav>
                                        <p:tav tm="100000">
                                          <p:val>
                                            <p:strVal val="#ppt_w"/>
                                          </p:val>
                                        </p:tav>
                                      </p:tavLst>
                                    </p:anim>
                                    <p:anim calcmode="lin" valueType="num">
                                      <p:cBhvr>
                                        <p:cTn id="26" dur="500" fill="hold"/>
                                        <p:tgtEl>
                                          <p:spTgt spid="6146"/>
                                        </p:tgtEl>
                                        <p:attrNameLst>
                                          <p:attrName>ppt_h</p:attrName>
                                        </p:attrNameLst>
                                      </p:cBhvr>
                                      <p:tavLst>
                                        <p:tav tm="0">
                                          <p:val>
                                            <p:fltVal val="0"/>
                                          </p:val>
                                        </p:tav>
                                        <p:tav tm="100000">
                                          <p:val>
                                            <p:strVal val="#ppt_h"/>
                                          </p:val>
                                        </p:tav>
                                      </p:tavLst>
                                    </p:anim>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6146"/>
                                        </p:tgtEl>
                                      </p:cBhvr>
                                    </p:animEffect>
                                    <p:set>
                                      <p:cBhvr>
                                        <p:cTn id="32" dur="1" fill="hold">
                                          <p:stCondLst>
                                            <p:cond delay="1999"/>
                                          </p:stCondLst>
                                        </p:cTn>
                                        <p:tgtEl>
                                          <p:spTgt spid="614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nodeType="clickEffect">
                                  <p:stCondLst>
                                    <p:cond delay="0"/>
                                  </p:stCondLst>
                                  <p:childTnLst>
                                    <p:animEffect transition="out" filter="diamond(in)">
                                      <p:cBhvr>
                                        <p:cTn id="36" dur="2000"/>
                                        <p:tgtEl>
                                          <p:spTgt spid="7"/>
                                        </p:tgtEl>
                                      </p:cBhvr>
                                    </p:animEffect>
                                    <p:set>
                                      <p:cBhvr>
                                        <p:cTn id="37" dur="1" fill="hold">
                                          <p:stCondLst>
                                            <p:cond delay="1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7"/>
                                        </p:tgtEl>
                                      </p:cBhvr>
                                    </p:animEffect>
                                    <p:set>
                                      <p:cBhvr>
                                        <p:cTn id="4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75000"/>
                  </a:schemeClr>
                </a:solidFill>
              </a:rPr>
              <a:t>Frog Life Cycle</a:t>
            </a:r>
            <a:endParaRPr lang="en-US" sz="6600" dirty="0"/>
          </a:p>
        </p:txBody>
      </p:sp>
      <p:pic>
        <p:nvPicPr>
          <p:cNvPr id="7170" name="Picture 2"/>
          <p:cNvPicPr>
            <a:picLocks noGrp="1" noChangeAspect="1" noChangeArrowheads="1"/>
          </p:cNvPicPr>
          <p:nvPr>
            <p:ph idx="1"/>
          </p:nvPr>
        </p:nvPicPr>
        <p:blipFill>
          <a:blip r:embed="rId3"/>
          <a:srcRect/>
          <a:stretch>
            <a:fillRect/>
          </a:stretch>
        </p:blipFill>
        <p:spPr bwMode="auto">
          <a:xfrm>
            <a:off x="1058894" y="2057400"/>
            <a:ext cx="7233422" cy="4267199"/>
          </a:xfrm>
          <a:prstGeom prst="rect">
            <a:avLst/>
          </a:prstGeom>
          <a:noFill/>
          <a:ln w="9525">
            <a:noFill/>
            <a:miter lim="800000"/>
            <a:headEnd/>
            <a:tailEnd/>
          </a:ln>
          <a:effectLst/>
        </p:spPr>
      </p:pic>
      <p:sp>
        <p:nvSpPr>
          <p:cNvPr id="5" name="TextBox 4"/>
          <p:cNvSpPr txBox="1"/>
          <p:nvPr/>
        </p:nvSpPr>
        <p:spPr>
          <a:xfrm>
            <a:off x="304800" y="6477000"/>
            <a:ext cx="1295400" cy="369332"/>
          </a:xfrm>
          <a:prstGeom prst="rect">
            <a:avLst/>
          </a:prstGeom>
          <a:noFill/>
        </p:spPr>
        <p:txBody>
          <a:bodyPr wrap="square" rtlCol="0">
            <a:spAutoFit/>
          </a:bodyPr>
          <a:lstStyle/>
          <a:p>
            <a:r>
              <a:rPr lang="en-US" dirty="0" smtClean="0">
                <a:hlinkClick r:id="rId4" action="ppaction://hlinksldjump"/>
              </a:rPr>
              <a:t>Previous</a:t>
            </a:r>
            <a:endParaRPr lang="en-US" dirty="0"/>
          </a:p>
        </p:txBody>
      </p:sp>
      <p:sp>
        <p:nvSpPr>
          <p:cNvPr id="6" name="TextBox 5"/>
          <p:cNvSpPr txBox="1"/>
          <p:nvPr/>
        </p:nvSpPr>
        <p:spPr>
          <a:xfrm>
            <a:off x="8077200" y="6400800"/>
            <a:ext cx="1066800" cy="369332"/>
          </a:xfrm>
          <a:prstGeom prst="rect">
            <a:avLst/>
          </a:prstGeom>
          <a:noFill/>
        </p:spPr>
        <p:txBody>
          <a:bodyPr wrap="square" rtlCol="0">
            <a:spAutoFit/>
          </a:bodyPr>
          <a:lstStyle/>
          <a:p>
            <a:r>
              <a:rPr lang="en-US" dirty="0" smtClean="0">
                <a:hlinkClick r:id="rId5"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heel(4)">
                                      <p:cBhvr>
                                        <p:cTn id="13"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75000"/>
                  </a:schemeClr>
                </a:solidFill>
              </a:rPr>
              <a:t>Amphibians</a:t>
            </a:r>
            <a:endParaRPr lang="en-US" sz="6600" dirty="0"/>
          </a:p>
        </p:txBody>
      </p:sp>
      <p:sp>
        <p:nvSpPr>
          <p:cNvPr id="3" name="Content Placeholder 2"/>
          <p:cNvSpPr>
            <a:spLocks noGrp="1"/>
          </p:cNvSpPr>
          <p:nvPr>
            <p:ph idx="1"/>
          </p:nvPr>
        </p:nvSpPr>
        <p:spPr>
          <a:xfrm>
            <a:off x="457200" y="1935480"/>
            <a:ext cx="8229600" cy="1417320"/>
          </a:xfrm>
        </p:spPr>
        <p:txBody>
          <a:bodyPr/>
          <a:lstStyle/>
          <a:p>
            <a:pPr>
              <a:buNone/>
            </a:pPr>
            <a:r>
              <a:rPr lang="en-US" dirty="0" smtClean="0"/>
              <a:t>   </a:t>
            </a:r>
            <a:r>
              <a:rPr lang="en-US" sz="3200" dirty="0" smtClean="0">
                <a:solidFill>
                  <a:schemeClr val="accent6"/>
                </a:solidFill>
              </a:rPr>
              <a:t>Spend the first part of their life in water and the second part on land. </a:t>
            </a:r>
          </a:p>
          <a:p>
            <a:endParaRPr lang="en-US" dirty="0"/>
          </a:p>
        </p:txBody>
      </p:sp>
      <p:pic>
        <p:nvPicPr>
          <p:cNvPr id="8194" name="Picture 2" descr="C:\Users\Vista\AppData\Local\Microsoft\Windows\Temporary Internet Files\Low\Content.IE5\BFM0H23E\IMG_1786[1].jpg"/>
          <p:cNvPicPr>
            <a:picLocks noChangeAspect="1" noChangeArrowheads="1"/>
          </p:cNvPicPr>
          <p:nvPr/>
        </p:nvPicPr>
        <p:blipFill>
          <a:blip r:embed="rId2"/>
          <a:srcRect/>
          <a:stretch>
            <a:fillRect/>
          </a:stretch>
        </p:blipFill>
        <p:spPr bwMode="auto">
          <a:xfrm>
            <a:off x="2286000" y="2971800"/>
            <a:ext cx="4267200" cy="3352800"/>
          </a:xfrm>
          <a:prstGeom prst="rect">
            <a:avLst/>
          </a:prstGeom>
          <a:noFill/>
        </p:spPr>
      </p:pic>
      <p:pic>
        <p:nvPicPr>
          <p:cNvPr id="9" name="Picture 8" descr="frogs on land.jpg"/>
          <p:cNvPicPr>
            <a:picLocks noChangeAspect="1"/>
          </p:cNvPicPr>
          <p:nvPr/>
        </p:nvPicPr>
        <p:blipFill>
          <a:blip r:embed="rId3"/>
          <a:stretch>
            <a:fillRect/>
          </a:stretch>
        </p:blipFill>
        <p:spPr>
          <a:xfrm>
            <a:off x="2209800" y="2971800"/>
            <a:ext cx="4724400" cy="3429000"/>
          </a:xfrm>
          <a:prstGeom prst="rect">
            <a:avLst/>
          </a:prstGeom>
        </p:spPr>
      </p:pic>
      <p:sp>
        <p:nvSpPr>
          <p:cNvPr id="10" name="TextBox 9"/>
          <p:cNvSpPr txBox="1"/>
          <p:nvPr/>
        </p:nvSpPr>
        <p:spPr>
          <a:xfrm>
            <a:off x="7696200" y="6400800"/>
            <a:ext cx="1066800" cy="369332"/>
          </a:xfrm>
          <a:prstGeom prst="rect">
            <a:avLst/>
          </a:prstGeom>
          <a:noFill/>
        </p:spPr>
        <p:txBody>
          <a:bodyPr wrap="square" rtlCol="0">
            <a:spAutoFit/>
          </a:bodyPr>
          <a:lstStyle/>
          <a:p>
            <a:r>
              <a:rPr lang="en-US" dirty="0" smtClean="0">
                <a:hlinkClick r:id="rId4" action="ppaction://hlinksldjump"/>
              </a:rPr>
              <a:t>Next</a:t>
            </a:r>
            <a:endParaRPr lang="en-US" dirty="0"/>
          </a:p>
        </p:txBody>
      </p:sp>
      <p:sp>
        <p:nvSpPr>
          <p:cNvPr id="11" name="TextBox 10"/>
          <p:cNvSpPr txBox="1"/>
          <p:nvPr/>
        </p:nvSpPr>
        <p:spPr>
          <a:xfrm>
            <a:off x="609600" y="6400800"/>
            <a:ext cx="1042080" cy="369332"/>
          </a:xfrm>
          <a:prstGeom prst="rect">
            <a:avLst/>
          </a:prstGeom>
          <a:noFill/>
        </p:spPr>
        <p:txBody>
          <a:bodyPr wrap="none" rtlCol="0">
            <a:spAutoFit/>
          </a:bodyPr>
          <a:lstStyle/>
          <a:p>
            <a:r>
              <a:rPr lang="en-US" dirty="0" smtClean="0">
                <a:hlinkClick r:id="rId5" action="ppaction://hlinksldjump"/>
              </a:rPr>
              <a:t>Previous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8194"/>
                                        </p:tgtEl>
                                      </p:cBhvr>
                                    </p:animEffect>
                                    <p:set>
                                      <p:cBhvr>
                                        <p:cTn id="20" dur="1" fill="hold">
                                          <p:stCondLst>
                                            <p:cond delay="1999"/>
                                          </p:stCondLst>
                                        </p:cTn>
                                        <p:tgtEl>
                                          <p:spTgt spid="819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3000" fill="hold"/>
                                        <p:tgtEl>
                                          <p:spTgt spid="9"/>
                                        </p:tgtEl>
                                        <p:attrNameLst>
                                          <p:attrName>ppt_w</p:attrName>
                                        </p:attrNameLst>
                                      </p:cBhvr>
                                      <p:tavLst>
                                        <p:tav tm="0">
                                          <p:val>
                                            <p:fltVal val="0"/>
                                          </p:val>
                                        </p:tav>
                                        <p:tav tm="100000">
                                          <p:val>
                                            <p:strVal val="#ppt_w"/>
                                          </p:val>
                                        </p:tav>
                                      </p:tavLst>
                                    </p:anim>
                                    <p:anim calcmode="lin" valueType="num">
                                      <p:cBhvr>
                                        <p:cTn id="26" dur="3000" fill="hold"/>
                                        <p:tgtEl>
                                          <p:spTgt spid="9"/>
                                        </p:tgtEl>
                                        <p:attrNameLst>
                                          <p:attrName>ppt_h</p:attrName>
                                        </p:attrNameLst>
                                      </p:cBhvr>
                                      <p:tavLst>
                                        <p:tav tm="0">
                                          <p:val>
                                            <p:fltVal val="0"/>
                                          </p:val>
                                        </p:tav>
                                        <p:tav tm="100000">
                                          <p:val>
                                            <p:strVal val="#ppt_h"/>
                                          </p:val>
                                        </p:tav>
                                      </p:tavLst>
                                    </p:anim>
                                    <p:animEffect transition="in" filter="fade">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75000"/>
                  </a:schemeClr>
                </a:solidFill>
              </a:rPr>
              <a:t>Amphibians</a:t>
            </a:r>
            <a:endParaRPr lang="en-US" sz="6600" dirty="0"/>
          </a:p>
        </p:txBody>
      </p:sp>
      <p:sp>
        <p:nvSpPr>
          <p:cNvPr id="3" name="Content Placeholder 2"/>
          <p:cNvSpPr>
            <a:spLocks noGrp="1"/>
          </p:cNvSpPr>
          <p:nvPr>
            <p:ph idx="1"/>
          </p:nvPr>
        </p:nvSpPr>
        <p:spPr>
          <a:xfrm>
            <a:off x="457200" y="1935480"/>
            <a:ext cx="8229600" cy="1493520"/>
          </a:xfrm>
        </p:spPr>
        <p:txBody>
          <a:bodyPr>
            <a:noAutofit/>
          </a:bodyPr>
          <a:lstStyle/>
          <a:p>
            <a:r>
              <a:rPr lang="en-US" sz="4400" dirty="0" smtClean="0">
                <a:solidFill>
                  <a:schemeClr val="accent4">
                    <a:lumMod val="50000"/>
                  </a:schemeClr>
                </a:solidFill>
              </a:rPr>
              <a:t>Some other types of amphibians include salamanders and caecilians </a:t>
            </a:r>
            <a:endParaRPr lang="en-US" sz="4400" dirty="0">
              <a:solidFill>
                <a:schemeClr val="accent4">
                  <a:lumMod val="50000"/>
                </a:schemeClr>
              </a:solidFill>
            </a:endParaRPr>
          </a:p>
        </p:txBody>
      </p:sp>
      <p:pic>
        <p:nvPicPr>
          <p:cNvPr id="9218" name="Picture 2"/>
          <p:cNvPicPr>
            <a:picLocks noChangeAspect="1" noChangeArrowheads="1"/>
          </p:cNvPicPr>
          <p:nvPr/>
        </p:nvPicPr>
        <p:blipFill>
          <a:blip r:embed="rId2"/>
          <a:srcRect/>
          <a:stretch>
            <a:fillRect/>
          </a:stretch>
        </p:blipFill>
        <p:spPr bwMode="auto">
          <a:xfrm>
            <a:off x="4038600" y="3514725"/>
            <a:ext cx="4648200" cy="319905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267200" y="3733800"/>
            <a:ext cx="3200400" cy="2514600"/>
          </a:xfrm>
          <a:prstGeom prst="rect">
            <a:avLst/>
          </a:prstGeom>
          <a:noFill/>
          <a:ln w="9525">
            <a:noFill/>
            <a:miter lim="800000"/>
            <a:headEnd/>
            <a:tailEnd/>
          </a:ln>
          <a:effectLst/>
        </p:spPr>
      </p:pic>
      <p:sp>
        <p:nvSpPr>
          <p:cNvPr id="8" name="TextBox 7"/>
          <p:cNvSpPr txBox="1"/>
          <p:nvPr/>
        </p:nvSpPr>
        <p:spPr>
          <a:xfrm>
            <a:off x="685800" y="6400800"/>
            <a:ext cx="1042080" cy="369332"/>
          </a:xfrm>
          <a:prstGeom prst="rect">
            <a:avLst/>
          </a:prstGeom>
          <a:noFill/>
        </p:spPr>
        <p:txBody>
          <a:bodyPr wrap="none" rtlCol="0">
            <a:spAutoFit/>
          </a:bodyPr>
          <a:lstStyle/>
          <a:p>
            <a:r>
              <a:rPr lang="en-US" dirty="0" smtClean="0">
                <a:hlinkClick r:id="rId4" action="ppaction://hlinksldjump"/>
              </a:rPr>
              <a:t>Previous</a:t>
            </a:r>
            <a:endParaRPr lang="en-US" dirty="0"/>
          </a:p>
        </p:txBody>
      </p:sp>
      <p:sp>
        <p:nvSpPr>
          <p:cNvPr id="9" name="TextBox 8"/>
          <p:cNvSpPr txBox="1"/>
          <p:nvPr/>
        </p:nvSpPr>
        <p:spPr>
          <a:xfrm>
            <a:off x="2895600" y="6400800"/>
            <a:ext cx="838199" cy="369332"/>
          </a:xfrm>
          <a:prstGeom prst="rect">
            <a:avLst/>
          </a:prstGeom>
          <a:noFill/>
        </p:spPr>
        <p:txBody>
          <a:bodyPr wrap="square" rtlCol="0">
            <a:spAutoFit/>
          </a:bodyPr>
          <a:lstStyle/>
          <a:p>
            <a:r>
              <a:rPr lang="en-US" dirty="0" smtClean="0">
                <a:hlinkClick r:id="rId5"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p:cTn id="19" dur="500" fill="hold"/>
                                        <p:tgtEl>
                                          <p:spTgt spid="9218"/>
                                        </p:tgtEl>
                                        <p:attrNameLst>
                                          <p:attrName>ppt_w</p:attrName>
                                        </p:attrNameLst>
                                      </p:cBhvr>
                                      <p:tavLst>
                                        <p:tav tm="0">
                                          <p:val>
                                            <p:fltVal val="0"/>
                                          </p:val>
                                        </p:tav>
                                        <p:tav tm="100000">
                                          <p:val>
                                            <p:strVal val="#ppt_w"/>
                                          </p:val>
                                        </p:tav>
                                      </p:tavLst>
                                    </p:anim>
                                    <p:anim calcmode="lin" valueType="num">
                                      <p:cBhvr>
                                        <p:cTn id="20" dur="500" fill="hold"/>
                                        <p:tgtEl>
                                          <p:spTgt spid="9218"/>
                                        </p:tgtEl>
                                        <p:attrNameLst>
                                          <p:attrName>ppt_h</p:attrName>
                                        </p:attrNameLst>
                                      </p:cBhvr>
                                      <p:tavLst>
                                        <p:tav tm="0">
                                          <p:val>
                                            <p:fltVal val="0"/>
                                          </p:val>
                                        </p:tav>
                                        <p:tav tm="100000">
                                          <p:val>
                                            <p:strVal val="#ppt_h"/>
                                          </p:val>
                                        </p:tav>
                                      </p:tavLst>
                                    </p:anim>
                                    <p:animEffect transition="in" filter="fade">
                                      <p:cBhvr>
                                        <p:cTn id="21" dur="5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9218"/>
                                        </p:tgtEl>
                                      </p:cBhvr>
                                    </p:animEffect>
                                    <p:set>
                                      <p:cBhvr>
                                        <p:cTn id="26" dur="1" fill="hold">
                                          <p:stCondLst>
                                            <p:cond delay="1999"/>
                                          </p:stCondLst>
                                        </p:cTn>
                                        <p:tgtEl>
                                          <p:spTgt spid="92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9219"/>
                                        </p:tgtEl>
                                        <p:attrNameLst>
                                          <p:attrName>style.visibility</p:attrName>
                                        </p:attrNameLst>
                                      </p:cBhvr>
                                      <p:to>
                                        <p:strVal val="visible"/>
                                      </p:to>
                                    </p:set>
                                    <p:anim calcmode="lin" valueType="num">
                                      <p:cBhvr>
                                        <p:cTn id="31" dur="2000" fill="hold"/>
                                        <p:tgtEl>
                                          <p:spTgt spid="9219"/>
                                        </p:tgtEl>
                                        <p:attrNameLst>
                                          <p:attrName>ppt_w</p:attrName>
                                        </p:attrNameLst>
                                      </p:cBhvr>
                                      <p:tavLst>
                                        <p:tav tm="0">
                                          <p:val>
                                            <p:fltVal val="0"/>
                                          </p:val>
                                        </p:tav>
                                        <p:tav tm="100000">
                                          <p:val>
                                            <p:strVal val="#ppt_w"/>
                                          </p:val>
                                        </p:tav>
                                      </p:tavLst>
                                    </p:anim>
                                    <p:anim calcmode="lin" valueType="num">
                                      <p:cBhvr>
                                        <p:cTn id="32" dur="2000" fill="hold"/>
                                        <p:tgtEl>
                                          <p:spTgt spid="9219"/>
                                        </p:tgtEl>
                                        <p:attrNameLst>
                                          <p:attrName>ppt_h</p:attrName>
                                        </p:attrNameLst>
                                      </p:cBhvr>
                                      <p:tavLst>
                                        <p:tav tm="0">
                                          <p:val>
                                            <p:fltVal val="0"/>
                                          </p:val>
                                        </p:tav>
                                        <p:tav tm="100000">
                                          <p:val>
                                            <p:strVal val="#ppt_h"/>
                                          </p:val>
                                        </p:tav>
                                      </p:tavLst>
                                    </p:anim>
                                    <p:animEffect transition="in" filter="fade">
                                      <p:cBhvr>
                                        <p:cTn id="33"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75000"/>
                  </a:schemeClr>
                </a:solidFill>
              </a:rPr>
              <a:t>Amphibians</a:t>
            </a:r>
            <a:endParaRPr lang="en-US" sz="6600" dirty="0"/>
          </a:p>
        </p:txBody>
      </p:sp>
      <p:sp>
        <p:nvSpPr>
          <p:cNvPr id="3" name="Content Placeholder 2"/>
          <p:cNvSpPr>
            <a:spLocks noGrp="1"/>
          </p:cNvSpPr>
          <p:nvPr>
            <p:ph idx="1"/>
          </p:nvPr>
        </p:nvSpPr>
        <p:spPr>
          <a:xfrm>
            <a:off x="457200" y="1935480"/>
            <a:ext cx="8229600" cy="2103120"/>
          </a:xfrm>
        </p:spPr>
        <p:txBody>
          <a:bodyPr/>
          <a:lstStyle/>
          <a:p>
            <a:r>
              <a:rPr lang="en-US" sz="3200" dirty="0" smtClean="0">
                <a:solidFill>
                  <a:schemeClr val="accent6"/>
                </a:solidFill>
              </a:rPr>
              <a:t>Caecilians~ The caecilian is a type of amphibian that has a wormlike body with no limbs. Caecilians are found only in the tropics. </a:t>
            </a:r>
          </a:p>
          <a:p>
            <a:endParaRPr lang="en-US" dirty="0"/>
          </a:p>
        </p:txBody>
      </p:sp>
      <p:pic>
        <p:nvPicPr>
          <p:cNvPr id="10242" name="Picture 2"/>
          <p:cNvPicPr>
            <a:picLocks noChangeAspect="1" noChangeArrowheads="1"/>
          </p:cNvPicPr>
          <p:nvPr/>
        </p:nvPicPr>
        <p:blipFill>
          <a:blip r:embed="rId2"/>
          <a:srcRect/>
          <a:stretch>
            <a:fillRect/>
          </a:stretch>
        </p:blipFill>
        <p:spPr bwMode="auto">
          <a:xfrm>
            <a:off x="2286000" y="3505200"/>
            <a:ext cx="4762500" cy="3162300"/>
          </a:xfrm>
          <a:prstGeom prst="rect">
            <a:avLst/>
          </a:prstGeom>
          <a:noFill/>
          <a:ln w="9525">
            <a:noFill/>
            <a:miter lim="800000"/>
            <a:headEnd/>
            <a:tailEnd/>
          </a:ln>
          <a:effectLst/>
        </p:spPr>
      </p:pic>
      <p:sp>
        <p:nvSpPr>
          <p:cNvPr id="6" name="TextBox 5"/>
          <p:cNvSpPr txBox="1"/>
          <p:nvPr/>
        </p:nvSpPr>
        <p:spPr>
          <a:xfrm>
            <a:off x="685800" y="6324600"/>
            <a:ext cx="1295400" cy="369332"/>
          </a:xfrm>
          <a:prstGeom prst="rect">
            <a:avLst/>
          </a:prstGeom>
          <a:noFill/>
        </p:spPr>
        <p:txBody>
          <a:bodyPr wrap="square" rtlCol="0">
            <a:spAutoFit/>
          </a:bodyPr>
          <a:lstStyle/>
          <a:p>
            <a:r>
              <a:rPr lang="en-US" dirty="0" smtClean="0">
                <a:hlinkClick r:id="rId3" action="ppaction://hlinksldjump"/>
              </a:rPr>
              <a:t>Previous</a:t>
            </a:r>
            <a:endParaRPr lang="en-US" dirty="0"/>
          </a:p>
        </p:txBody>
      </p:sp>
      <p:sp>
        <p:nvSpPr>
          <p:cNvPr id="7" name="TextBox 6"/>
          <p:cNvSpPr txBox="1"/>
          <p:nvPr/>
        </p:nvSpPr>
        <p:spPr>
          <a:xfrm>
            <a:off x="7620000" y="6324600"/>
            <a:ext cx="838200" cy="369332"/>
          </a:xfrm>
          <a:prstGeom prst="rect">
            <a:avLst/>
          </a:prstGeom>
          <a:noFill/>
        </p:spPr>
        <p:txBody>
          <a:bodyPr wrap="square" rtlCol="0">
            <a:spAutoFit/>
          </a:bodyPr>
          <a:lstStyle/>
          <a:p>
            <a:r>
              <a:rPr lang="en-US" dirty="0" smtClean="0">
                <a:hlinkClick r:id="rId4"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0242"/>
                                        </p:tgtEl>
                                        <p:attrNameLst>
                                          <p:attrName>style.visibility</p:attrName>
                                        </p:attrNameLst>
                                      </p:cBhvr>
                                      <p:to>
                                        <p:strVal val="visible"/>
                                      </p:to>
                                    </p:set>
                                    <p:anim calcmode="lin" valueType="num">
                                      <p:cBhvr>
                                        <p:cTn id="20" dur="1000" fill="hold"/>
                                        <p:tgtEl>
                                          <p:spTgt spid="10242"/>
                                        </p:tgtEl>
                                        <p:attrNameLst>
                                          <p:attrName>ppt_w</p:attrName>
                                        </p:attrNameLst>
                                      </p:cBhvr>
                                      <p:tavLst>
                                        <p:tav tm="0">
                                          <p:val>
                                            <p:fltVal val="0"/>
                                          </p:val>
                                        </p:tav>
                                        <p:tav tm="100000">
                                          <p:val>
                                            <p:strVal val="#ppt_w"/>
                                          </p:val>
                                        </p:tav>
                                      </p:tavLst>
                                    </p:anim>
                                    <p:anim calcmode="lin" valueType="num">
                                      <p:cBhvr>
                                        <p:cTn id="21" dur="1000" fill="hold"/>
                                        <p:tgtEl>
                                          <p:spTgt spid="10242"/>
                                        </p:tgtEl>
                                        <p:attrNameLst>
                                          <p:attrName>ppt_h</p:attrName>
                                        </p:attrNameLst>
                                      </p:cBhvr>
                                      <p:tavLst>
                                        <p:tav tm="0">
                                          <p:val>
                                            <p:fltVal val="0"/>
                                          </p:val>
                                        </p:tav>
                                        <p:tav tm="100000">
                                          <p:val>
                                            <p:strVal val="#ppt_h"/>
                                          </p:val>
                                        </p:tav>
                                      </p:tavLst>
                                    </p:anim>
                                    <p:anim calcmode="lin" valueType="num">
                                      <p:cBhvr>
                                        <p:cTn id="22" dur="1000" fill="hold"/>
                                        <p:tgtEl>
                                          <p:spTgt spid="10242"/>
                                        </p:tgtEl>
                                        <p:attrNameLst>
                                          <p:attrName>style.rotation</p:attrName>
                                        </p:attrNameLst>
                                      </p:cBhvr>
                                      <p:tavLst>
                                        <p:tav tm="0">
                                          <p:val>
                                            <p:fltVal val="90"/>
                                          </p:val>
                                        </p:tav>
                                        <p:tav tm="100000">
                                          <p:val>
                                            <p:fltVal val="0"/>
                                          </p:val>
                                        </p:tav>
                                      </p:tavLst>
                                    </p:anim>
                                    <p:animEffect transition="in" filter="fade">
                                      <p:cBhvr>
                                        <p:cTn id="23"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4">
                    <a:lumMod val="75000"/>
                  </a:schemeClr>
                </a:solidFill>
              </a:rPr>
              <a:t>Amphibians</a:t>
            </a:r>
            <a:endParaRPr lang="en-US" sz="6600" dirty="0"/>
          </a:p>
        </p:txBody>
      </p:sp>
      <p:sp>
        <p:nvSpPr>
          <p:cNvPr id="3" name="Content Placeholder 2"/>
          <p:cNvSpPr>
            <a:spLocks noGrp="1"/>
          </p:cNvSpPr>
          <p:nvPr>
            <p:ph idx="1"/>
          </p:nvPr>
        </p:nvSpPr>
        <p:spPr>
          <a:xfrm>
            <a:off x="457200" y="1935480"/>
            <a:ext cx="8229600" cy="1112520"/>
          </a:xfrm>
        </p:spPr>
        <p:txBody>
          <a:bodyPr>
            <a:noAutofit/>
          </a:bodyPr>
          <a:lstStyle/>
          <a:p>
            <a:r>
              <a:rPr lang="en-US" sz="3200" dirty="0" smtClean="0">
                <a:solidFill>
                  <a:schemeClr val="accent2"/>
                </a:solidFill>
              </a:rPr>
              <a:t>Salamander, shy, elusive animal that resembles a lizard but has smooth, delicate skin instead of scales. </a:t>
            </a:r>
            <a:endParaRPr lang="en-US" sz="3200" dirty="0">
              <a:solidFill>
                <a:schemeClr val="accent2"/>
              </a:solidFill>
            </a:endParaRPr>
          </a:p>
        </p:txBody>
      </p:sp>
      <p:pic>
        <p:nvPicPr>
          <p:cNvPr id="11266" name="Picture 2"/>
          <p:cNvPicPr>
            <a:picLocks noChangeAspect="1" noChangeArrowheads="1"/>
          </p:cNvPicPr>
          <p:nvPr/>
        </p:nvPicPr>
        <p:blipFill>
          <a:blip r:embed="rId2"/>
          <a:srcRect/>
          <a:stretch>
            <a:fillRect/>
          </a:stretch>
        </p:blipFill>
        <p:spPr bwMode="auto">
          <a:xfrm>
            <a:off x="2362200" y="3505200"/>
            <a:ext cx="4457700" cy="2971800"/>
          </a:xfrm>
          <a:prstGeom prst="rect">
            <a:avLst/>
          </a:prstGeom>
          <a:noFill/>
          <a:ln w="9525">
            <a:noFill/>
            <a:miter lim="800000"/>
            <a:headEnd/>
            <a:tailEnd/>
          </a:ln>
          <a:effectLst/>
        </p:spPr>
      </p:pic>
      <p:sp>
        <p:nvSpPr>
          <p:cNvPr id="6" name="TextBox 5"/>
          <p:cNvSpPr txBox="1"/>
          <p:nvPr/>
        </p:nvSpPr>
        <p:spPr>
          <a:xfrm>
            <a:off x="457200" y="6096000"/>
            <a:ext cx="1447800" cy="369332"/>
          </a:xfrm>
          <a:prstGeom prst="rect">
            <a:avLst/>
          </a:prstGeom>
          <a:noFill/>
        </p:spPr>
        <p:txBody>
          <a:bodyPr wrap="square" rtlCol="0">
            <a:spAutoFit/>
          </a:bodyPr>
          <a:lstStyle/>
          <a:p>
            <a:r>
              <a:rPr lang="en-US" dirty="0" smtClean="0">
                <a:hlinkClick r:id="rId3" action="ppaction://hlinksldjump"/>
              </a:rPr>
              <a:t>Previous</a:t>
            </a:r>
            <a:endParaRPr lang="en-US" dirty="0"/>
          </a:p>
        </p:txBody>
      </p:sp>
      <p:sp>
        <p:nvSpPr>
          <p:cNvPr id="7" name="TextBox 6"/>
          <p:cNvSpPr txBox="1"/>
          <p:nvPr/>
        </p:nvSpPr>
        <p:spPr>
          <a:xfrm>
            <a:off x="7620000" y="6172200"/>
            <a:ext cx="990600" cy="369332"/>
          </a:xfrm>
          <a:prstGeom prst="rect">
            <a:avLst/>
          </a:prstGeom>
          <a:noFill/>
        </p:spPr>
        <p:txBody>
          <a:bodyPr wrap="square" rtlCol="0">
            <a:spAutoFit/>
          </a:bodyPr>
          <a:lstStyle/>
          <a:p>
            <a:r>
              <a:rPr lang="en-US" dirty="0" smtClean="0">
                <a:hlinkClick r:id="rId4"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nodeType="clickEffect">
                                  <p:stCondLst>
                                    <p:cond delay="0"/>
                                  </p:stCondLst>
                                  <p:childTnLst>
                                    <p:set>
                                      <p:cBhvr>
                                        <p:cTn id="19" dur="1" fill="hold">
                                          <p:stCondLst>
                                            <p:cond delay="0"/>
                                          </p:stCondLst>
                                        </p:cTn>
                                        <p:tgtEl>
                                          <p:spTgt spid="11266"/>
                                        </p:tgtEl>
                                        <p:attrNameLst>
                                          <p:attrName>style.visibility</p:attrName>
                                        </p:attrNameLst>
                                      </p:cBhvr>
                                      <p:to>
                                        <p:strVal val="visible"/>
                                      </p:to>
                                    </p:set>
                                    <p:anim calcmode="lin" valueType="num">
                                      <p:cBhvr>
                                        <p:cTn id="20" dur="5000" fill="hold"/>
                                        <p:tgtEl>
                                          <p:spTgt spid="11266"/>
                                        </p:tgtEl>
                                        <p:attrNameLst>
                                          <p:attrName>ppt_w</p:attrName>
                                        </p:attrNameLst>
                                      </p:cBhvr>
                                      <p:tavLst>
                                        <p:tav tm="0" fmla="#ppt_w*sin(2.5*pi*$)">
                                          <p:val>
                                            <p:fltVal val="0"/>
                                          </p:val>
                                        </p:tav>
                                        <p:tav tm="100000">
                                          <p:val>
                                            <p:fltVal val="1"/>
                                          </p:val>
                                        </p:tav>
                                      </p:tavLst>
                                    </p:anim>
                                    <p:anim calcmode="lin" valueType="num">
                                      <p:cBhvr>
                                        <p:cTn id="21" dur="5000" fill="hold"/>
                                        <p:tgtEl>
                                          <p:spTgt spid="112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accent6">
                    <a:lumMod val="50000"/>
                  </a:schemeClr>
                </a:solidFill>
              </a:rPr>
              <a:t>Contents</a:t>
            </a:r>
            <a:endParaRPr lang="en-US" sz="6000" dirty="0">
              <a:solidFill>
                <a:schemeClr val="accent6">
                  <a:lumMod val="50000"/>
                </a:schemeClr>
              </a:solidFill>
            </a:endParaRPr>
          </a:p>
        </p:txBody>
      </p:sp>
      <p:pic>
        <p:nvPicPr>
          <p:cNvPr id="12290" name="Picture 2"/>
          <p:cNvPicPr>
            <a:picLocks noGrp="1" noChangeAspect="1" noChangeArrowheads="1"/>
          </p:cNvPicPr>
          <p:nvPr>
            <p:ph idx="1"/>
          </p:nvPr>
        </p:nvPicPr>
        <p:blipFill>
          <a:blip r:embed="rId2"/>
          <a:srcRect/>
          <a:stretch>
            <a:fillRect/>
          </a:stretch>
        </p:blipFill>
        <p:spPr bwMode="auto">
          <a:xfrm>
            <a:off x="152400" y="1828800"/>
            <a:ext cx="4457700" cy="23622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648200" y="4068772"/>
            <a:ext cx="4257675" cy="2789228"/>
          </a:xfrm>
          <a:prstGeom prst="rect">
            <a:avLst/>
          </a:prstGeom>
          <a:noFill/>
          <a:ln w="9525">
            <a:noFill/>
            <a:miter lim="800000"/>
            <a:headEnd/>
            <a:tailEnd/>
          </a:ln>
          <a:effectLst/>
        </p:spPr>
      </p:pic>
      <p:sp>
        <p:nvSpPr>
          <p:cNvPr id="8" name="TextBox 7"/>
          <p:cNvSpPr txBox="1"/>
          <p:nvPr/>
        </p:nvSpPr>
        <p:spPr>
          <a:xfrm>
            <a:off x="5715000" y="1752601"/>
            <a:ext cx="2209800" cy="830997"/>
          </a:xfrm>
          <a:prstGeom prst="rect">
            <a:avLst/>
          </a:prstGeom>
          <a:noFill/>
        </p:spPr>
        <p:txBody>
          <a:bodyPr wrap="square" rtlCol="0">
            <a:spAutoFit/>
          </a:bodyPr>
          <a:lstStyle/>
          <a:p>
            <a:r>
              <a:rPr lang="en-US" sz="2400" dirty="0" smtClean="0">
                <a:hlinkClick r:id="rId4" action="ppaction://hlinksldjump"/>
              </a:rPr>
              <a:t>Reptiles</a:t>
            </a:r>
            <a:endParaRPr lang="en-US" sz="2400" dirty="0" smtClean="0"/>
          </a:p>
          <a:p>
            <a:r>
              <a:rPr lang="en-US" sz="2400" dirty="0" smtClean="0">
                <a:hlinkClick r:id="rId5" action="ppaction://hlinksldjump"/>
              </a:rPr>
              <a:t>Amphibians</a:t>
            </a:r>
            <a:endParaRPr lang="en-US" sz="2400" dirty="0"/>
          </a:p>
        </p:txBody>
      </p:sp>
      <p:sp>
        <p:nvSpPr>
          <p:cNvPr id="9" name="TextBox 8"/>
          <p:cNvSpPr txBox="1"/>
          <p:nvPr/>
        </p:nvSpPr>
        <p:spPr>
          <a:xfrm>
            <a:off x="3200400" y="6324600"/>
            <a:ext cx="838200" cy="400110"/>
          </a:xfrm>
          <a:prstGeom prst="rect">
            <a:avLst/>
          </a:prstGeom>
          <a:noFill/>
        </p:spPr>
        <p:txBody>
          <a:bodyPr wrap="square" rtlCol="0">
            <a:spAutoFit/>
          </a:bodyPr>
          <a:lstStyle/>
          <a:p>
            <a:r>
              <a:rPr lang="en-US" sz="2000" dirty="0" smtClean="0">
                <a:hlinkClick r:id="rId6" action="ppaction://hlinksldjump"/>
              </a:rPr>
              <a:t>Next</a:t>
            </a:r>
            <a:endParaRPr lang="en-US" sz="2000" dirty="0"/>
          </a:p>
        </p:txBody>
      </p:sp>
      <p:sp>
        <p:nvSpPr>
          <p:cNvPr id="10" name="TextBox 9"/>
          <p:cNvSpPr txBox="1"/>
          <p:nvPr/>
        </p:nvSpPr>
        <p:spPr>
          <a:xfrm>
            <a:off x="381000" y="6248400"/>
            <a:ext cx="1219200" cy="400110"/>
          </a:xfrm>
          <a:prstGeom prst="rect">
            <a:avLst/>
          </a:prstGeom>
          <a:noFill/>
        </p:spPr>
        <p:txBody>
          <a:bodyPr wrap="square" rtlCol="0">
            <a:spAutoFit/>
          </a:bodyPr>
          <a:lstStyle/>
          <a:p>
            <a:r>
              <a:rPr lang="en-US" sz="2000" dirty="0" smtClean="0">
                <a:hlinkClick r:id="rId7" action="ppaction://hlinksldjump"/>
              </a:rPr>
              <a:t>Previous</a:t>
            </a:r>
            <a:endParaRPr lang="en-US" sz="2000" dirty="0"/>
          </a:p>
        </p:txBody>
      </p:sp>
      <p:sp>
        <p:nvSpPr>
          <p:cNvPr id="11" name="TextBox 10"/>
          <p:cNvSpPr txBox="1"/>
          <p:nvPr/>
        </p:nvSpPr>
        <p:spPr>
          <a:xfrm>
            <a:off x="5715000" y="3048000"/>
            <a:ext cx="2057400" cy="461665"/>
          </a:xfrm>
          <a:prstGeom prst="rect">
            <a:avLst/>
          </a:prstGeom>
          <a:noFill/>
        </p:spPr>
        <p:txBody>
          <a:bodyPr wrap="square" rtlCol="0">
            <a:spAutoFit/>
          </a:bodyPr>
          <a:lstStyle/>
          <a:p>
            <a:r>
              <a:rPr lang="en-US" sz="2400" dirty="0" smtClean="0">
                <a:hlinkClick r:id="rId8" action="ppaction://hlinksldjump"/>
              </a:rPr>
              <a:t> Video</a:t>
            </a:r>
            <a:endParaRPr lang="en-US" sz="2400" dirty="0"/>
          </a:p>
        </p:txBody>
      </p:sp>
      <p:sp>
        <p:nvSpPr>
          <p:cNvPr id="12" name="TextBox 11"/>
          <p:cNvSpPr txBox="1"/>
          <p:nvPr/>
        </p:nvSpPr>
        <p:spPr>
          <a:xfrm>
            <a:off x="5791200" y="2590800"/>
            <a:ext cx="1371600" cy="461665"/>
          </a:xfrm>
          <a:prstGeom prst="rect">
            <a:avLst/>
          </a:prstGeom>
          <a:noFill/>
        </p:spPr>
        <p:txBody>
          <a:bodyPr wrap="square" rtlCol="0">
            <a:spAutoFit/>
          </a:bodyPr>
          <a:lstStyle/>
          <a:p>
            <a:r>
              <a:rPr lang="en-US" sz="2400" dirty="0" smtClean="0">
                <a:hlinkClick r:id="rId9" action="ppaction://hlinksldjump"/>
              </a:rPr>
              <a:t>Quiz</a:t>
            </a:r>
            <a:endParaRPr lang="en-US" sz="240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accent5">
                    <a:lumMod val="75000"/>
                  </a:schemeClr>
                </a:solidFill>
              </a:rPr>
              <a:t>Quiz</a:t>
            </a:r>
            <a:endParaRPr lang="en-US" sz="6000" dirty="0">
              <a:solidFill>
                <a:schemeClr val="accent5">
                  <a:lumMod val="75000"/>
                </a:schemeClr>
              </a:solidFill>
            </a:endParaRPr>
          </a:p>
        </p:txBody>
      </p:sp>
      <p:sp>
        <p:nvSpPr>
          <p:cNvPr id="3" name="Content Placeholder 2"/>
          <p:cNvSpPr>
            <a:spLocks noGrp="1"/>
          </p:cNvSpPr>
          <p:nvPr>
            <p:ph idx="1"/>
          </p:nvPr>
        </p:nvSpPr>
        <p:spPr/>
        <p:txBody>
          <a:bodyPr/>
          <a:lstStyle/>
          <a:p>
            <a:r>
              <a:rPr lang="en-US" dirty="0" smtClean="0"/>
              <a:t>Amphibians drink water through their skin.</a:t>
            </a:r>
          </a:p>
          <a:p>
            <a:r>
              <a:rPr lang="en-US" dirty="0" smtClean="0">
                <a:hlinkClick r:id="rId2" action="ppaction://hlinksldjump"/>
              </a:rPr>
              <a:t>True</a:t>
            </a:r>
            <a:endParaRPr lang="en-US" dirty="0" smtClean="0"/>
          </a:p>
          <a:p>
            <a:r>
              <a:rPr lang="en-US" dirty="0" smtClean="0">
                <a:hlinkClick r:id="rId3" action="ppaction://hlinksldjump"/>
              </a:rPr>
              <a:t>False</a:t>
            </a:r>
            <a:endParaRPr lang="en-US" dirty="0"/>
          </a:p>
        </p:txBody>
      </p:sp>
      <p:sp>
        <p:nvSpPr>
          <p:cNvPr id="4" name="TextBox 3"/>
          <p:cNvSpPr txBox="1"/>
          <p:nvPr/>
        </p:nvSpPr>
        <p:spPr>
          <a:xfrm>
            <a:off x="838200" y="6400800"/>
            <a:ext cx="1044004" cy="369332"/>
          </a:xfrm>
          <a:prstGeom prst="rect">
            <a:avLst/>
          </a:prstGeom>
          <a:noFill/>
        </p:spPr>
        <p:txBody>
          <a:bodyPr wrap="none" rtlCol="0">
            <a:spAutoFit/>
          </a:bodyPr>
          <a:lstStyle/>
          <a:p>
            <a:r>
              <a:rPr lang="en-US" dirty="0" smtClean="0">
                <a:hlinkClick r:id="rId4" action="ppaction://hlinksldjump"/>
              </a:rPr>
              <a:t>contents</a:t>
            </a:r>
            <a:endParaRPr lang="en-US" dirty="0"/>
          </a:p>
        </p:txBody>
      </p:sp>
      <p:sp>
        <p:nvSpPr>
          <p:cNvPr id="5" name="TextBox 4"/>
          <p:cNvSpPr txBox="1"/>
          <p:nvPr/>
        </p:nvSpPr>
        <p:spPr>
          <a:xfrm>
            <a:off x="7467600" y="6477000"/>
            <a:ext cx="1574214" cy="369332"/>
          </a:xfrm>
          <a:prstGeom prst="rect">
            <a:avLst/>
          </a:prstGeom>
          <a:noFill/>
        </p:spPr>
        <p:txBody>
          <a:bodyPr wrap="none" rtlCol="0">
            <a:spAutoFit/>
          </a:bodyPr>
          <a:lstStyle/>
          <a:p>
            <a:r>
              <a:rPr lang="en-US" dirty="0" smtClean="0">
                <a:hlinkClick r:id="rId5" action="ppaction://hlinksldjump"/>
              </a:rPr>
              <a:t>Next question</a:t>
            </a:r>
            <a:endParaRPr lang="en-US"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8229600" cy="2788920"/>
          </a:xfrm>
        </p:spPr>
        <p:txBody>
          <a:bodyPr/>
          <a:lstStyle/>
          <a:p>
            <a:r>
              <a:rPr lang="en-US" dirty="0" smtClean="0"/>
              <a:t>Good Job!</a:t>
            </a:r>
            <a:endParaRPr lang="en-US" dirty="0"/>
          </a:p>
        </p:txBody>
      </p:sp>
      <p:sp>
        <p:nvSpPr>
          <p:cNvPr id="4" name="TextBox 3"/>
          <p:cNvSpPr txBox="1"/>
          <p:nvPr/>
        </p:nvSpPr>
        <p:spPr>
          <a:xfrm>
            <a:off x="609600" y="6019800"/>
            <a:ext cx="1042080" cy="369332"/>
          </a:xfrm>
          <a:prstGeom prst="rect">
            <a:avLst/>
          </a:prstGeom>
          <a:noFill/>
        </p:spPr>
        <p:txBody>
          <a:bodyPr wrap="none" rtlCol="0">
            <a:spAutoFit/>
          </a:bodyPr>
          <a:lstStyle/>
          <a:p>
            <a:r>
              <a:rPr lang="en-US" dirty="0" smtClean="0">
                <a:hlinkClick r:id="rId2" action="ppaction://hlinksldjump"/>
              </a:rPr>
              <a:t>Previous</a:t>
            </a:r>
            <a:endParaRPr 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Try Again</a:t>
            </a:r>
            <a:endParaRPr lang="en-US" dirty="0"/>
          </a:p>
        </p:txBody>
      </p:sp>
      <p:sp>
        <p:nvSpPr>
          <p:cNvPr id="4" name="TextBox 3"/>
          <p:cNvSpPr txBox="1"/>
          <p:nvPr/>
        </p:nvSpPr>
        <p:spPr>
          <a:xfrm>
            <a:off x="838200" y="6324600"/>
            <a:ext cx="1042080" cy="369332"/>
          </a:xfrm>
          <a:prstGeom prst="rect">
            <a:avLst/>
          </a:prstGeom>
          <a:noFill/>
        </p:spPr>
        <p:txBody>
          <a:bodyPr wrap="none" rtlCol="0">
            <a:spAutoFit/>
          </a:bodyPr>
          <a:lstStyle/>
          <a:p>
            <a:r>
              <a:rPr lang="en-US" dirty="0" smtClean="0">
                <a:hlinkClick r:id="rId2" action="ppaction://hlinksldjump"/>
              </a:rPr>
              <a:t>Previous</a:t>
            </a:r>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accent5">
                    <a:lumMod val="75000"/>
                  </a:schemeClr>
                </a:solidFill>
              </a:rPr>
              <a:t>Quiz</a:t>
            </a:r>
            <a:endParaRPr lang="en-US" sz="6600" dirty="0">
              <a:solidFill>
                <a:schemeClr val="accent5">
                  <a:lumMod val="75000"/>
                </a:schemeClr>
              </a:solidFill>
            </a:endParaRPr>
          </a:p>
        </p:txBody>
      </p:sp>
      <p:sp>
        <p:nvSpPr>
          <p:cNvPr id="3" name="Content Placeholder 2"/>
          <p:cNvSpPr>
            <a:spLocks noGrp="1"/>
          </p:cNvSpPr>
          <p:nvPr>
            <p:ph idx="1"/>
          </p:nvPr>
        </p:nvSpPr>
        <p:spPr/>
        <p:txBody>
          <a:bodyPr/>
          <a:lstStyle/>
          <a:p>
            <a:r>
              <a:rPr lang="en-US" dirty="0" smtClean="0"/>
              <a:t>Frogs have warty skin and short limbs.</a:t>
            </a:r>
          </a:p>
          <a:p>
            <a:r>
              <a:rPr lang="en-US" dirty="0" smtClean="0">
                <a:hlinkClick r:id="rId2" action="ppaction://hlinksldjump"/>
              </a:rPr>
              <a:t>True</a:t>
            </a:r>
            <a:endParaRPr lang="en-US" dirty="0" smtClean="0"/>
          </a:p>
          <a:p>
            <a:r>
              <a:rPr lang="en-US" dirty="0" smtClean="0">
                <a:hlinkClick r:id="rId3" action="ppaction://hlinksldjump"/>
              </a:rPr>
              <a:t>False</a:t>
            </a:r>
            <a:endParaRPr lang="en-US" dirty="0"/>
          </a:p>
        </p:txBody>
      </p:sp>
      <p:sp>
        <p:nvSpPr>
          <p:cNvPr id="4" name="TextBox 3"/>
          <p:cNvSpPr txBox="1"/>
          <p:nvPr/>
        </p:nvSpPr>
        <p:spPr>
          <a:xfrm>
            <a:off x="762000" y="6400800"/>
            <a:ext cx="1042080" cy="369332"/>
          </a:xfrm>
          <a:prstGeom prst="rect">
            <a:avLst/>
          </a:prstGeom>
          <a:noFill/>
        </p:spPr>
        <p:txBody>
          <a:bodyPr wrap="none" rtlCol="0">
            <a:spAutoFit/>
          </a:bodyPr>
          <a:lstStyle/>
          <a:p>
            <a:r>
              <a:rPr lang="en-US" dirty="0" smtClean="0">
                <a:hlinkClick r:id="rId4" action="ppaction://hlinksldjump"/>
              </a:rPr>
              <a:t>Previous</a:t>
            </a:r>
            <a:endParaRPr lang="en-US" dirty="0"/>
          </a:p>
        </p:txBody>
      </p:sp>
      <p:sp>
        <p:nvSpPr>
          <p:cNvPr id="5" name="TextBox 4"/>
          <p:cNvSpPr txBox="1"/>
          <p:nvPr/>
        </p:nvSpPr>
        <p:spPr>
          <a:xfrm>
            <a:off x="7620000" y="6488668"/>
            <a:ext cx="1574214" cy="369332"/>
          </a:xfrm>
          <a:prstGeom prst="rect">
            <a:avLst/>
          </a:prstGeom>
          <a:noFill/>
        </p:spPr>
        <p:txBody>
          <a:bodyPr wrap="none" rtlCol="0">
            <a:spAutoFit/>
          </a:bodyPr>
          <a:lstStyle/>
          <a:p>
            <a:r>
              <a:rPr lang="en-US" dirty="0" smtClean="0">
                <a:hlinkClick r:id="rId5" action="ppaction://hlinksldjump"/>
              </a:rPr>
              <a:t>Next question</a:t>
            </a:r>
            <a:endParaRPr lang="en-US"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8229600" cy="2407920"/>
          </a:xfrm>
        </p:spPr>
        <p:txBody>
          <a:bodyPr/>
          <a:lstStyle/>
          <a:p>
            <a:r>
              <a:rPr lang="en-US" dirty="0" smtClean="0"/>
              <a:t>Good Job!</a:t>
            </a:r>
            <a:endParaRPr lang="en-US" dirty="0"/>
          </a:p>
        </p:txBody>
      </p:sp>
      <p:sp>
        <p:nvSpPr>
          <p:cNvPr id="4" name="TextBox 3"/>
          <p:cNvSpPr txBox="1"/>
          <p:nvPr/>
        </p:nvSpPr>
        <p:spPr>
          <a:xfrm>
            <a:off x="914400" y="5867400"/>
            <a:ext cx="1066800" cy="369332"/>
          </a:xfrm>
          <a:prstGeom prst="rect">
            <a:avLst/>
          </a:prstGeom>
          <a:noFill/>
        </p:spPr>
        <p:txBody>
          <a:bodyPr wrap="square" rtlCol="0">
            <a:spAutoFit/>
          </a:bodyPr>
          <a:lstStyle/>
          <a:p>
            <a:r>
              <a:rPr lang="en-US" dirty="0" smtClean="0">
                <a:hlinkClick r:id="rId2" action="ppaction://hlinksldjump"/>
              </a:rPr>
              <a:t>previous</a:t>
            </a:r>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8229600" cy="3017520"/>
          </a:xfrm>
        </p:spPr>
        <p:txBody>
          <a:bodyPr/>
          <a:lstStyle/>
          <a:p>
            <a:r>
              <a:rPr lang="en-US" dirty="0" smtClean="0"/>
              <a:t>Try Again</a:t>
            </a:r>
            <a:endParaRPr lang="en-US" dirty="0"/>
          </a:p>
        </p:txBody>
      </p:sp>
      <p:sp>
        <p:nvSpPr>
          <p:cNvPr id="4" name="TextBox 3"/>
          <p:cNvSpPr txBox="1"/>
          <p:nvPr/>
        </p:nvSpPr>
        <p:spPr>
          <a:xfrm>
            <a:off x="838200" y="6019800"/>
            <a:ext cx="1042080" cy="369332"/>
          </a:xfrm>
          <a:prstGeom prst="rect">
            <a:avLst/>
          </a:prstGeom>
          <a:noFill/>
        </p:spPr>
        <p:txBody>
          <a:bodyPr wrap="none" rtlCol="0">
            <a:spAutoFit/>
          </a:bodyPr>
          <a:lstStyle/>
          <a:p>
            <a:r>
              <a:rPr lang="en-US" dirty="0" smtClean="0">
                <a:hlinkClick r:id="rId2" action="ppaction://hlinksldjump"/>
              </a:rPr>
              <a:t>Previous</a:t>
            </a:r>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accent5">
                    <a:lumMod val="75000"/>
                  </a:schemeClr>
                </a:solidFill>
              </a:rPr>
              <a:t>Quiz</a:t>
            </a:r>
            <a:endParaRPr lang="en-US" sz="6600" dirty="0"/>
          </a:p>
        </p:txBody>
      </p:sp>
      <p:sp>
        <p:nvSpPr>
          <p:cNvPr id="3" name="Content Placeholder 2"/>
          <p:cNvSpPr>
            <a:spLocks noGrp="1"/>
          </p:cNvSpPr>
          <p:nvPr>
            <p:ph idx="1"/>
          </p:nvPr>
        </p:nvSpPr>
        <p:spPr/>
        <p:txBody>
          <a:bodyPr/>
          <a:lstStyle/>
          <a:p>
            <a:r>
              <a:rPr lang="en-US" dirty="0" smtClean="0"/>
              <a:t>Most reptiles start out as larvae.</a:t>
            </a:r>
          </a:p>
          <a:p>
            <a:r>
              <a:rPr lang="en-US" dirty="0" smtClean="0">
                <a:hlinkClick r:id="rId2" action="ppaction://hlinksldjump"/>
              </a:rPr>
              <a:t>True</a:t>
            </a:r>
            <a:endParaRPr lang="en-US" dirty="0" smtClean="0"/>
          </a:p>
          <a:p>
            <a:r>
              <a:rPr lang="en-US" dirty="0" smtClean="0">
                <a:hlinkClick r:id="rId3" action="ppaction://hlinksldjump"/>
              </a:rPr>
              <a:t>False </a:t>
            </a:r>
            <a:endParaRPr lang="en-US" dirty="0"/>
          </a:p>
        </p:txBody>
      </p:sp>
      <p:sp>
        <p:nvSpPr>
          <p:cNvPr id="4" name="TextBox 3"/>
          <p:cNvSpPr txBox="1"/>
          <p:nvPr/>
        </p:nvSpPr>
        <p:spPr>
          <a:xfrm>
            <a:off x="533400" y="6096000"/>
            <a:ext cx="1037272" cy="369332"/>
          </a:xfrm>
          <a:prstGeom prst="rect">
            <a:avLst/>
          </a:prstGeom>
          <a:noFill/>
        </p:spPr>
        <p:txBody>
          <a:bodyPr wrap="none" rtlCol="0">
            <a:spAutoFit/>
          </a:bodyPr>
          <a:lstStyle/>
          <a:p>
            <a:r>
              <a:rPr lang="en-US" dirty="0" smtClean="0">
                <a:hlinkClick r:id="rId4" action="ppaction://hlinksldjump"/>
              </a:rPr>
              <a:t>previous</a:t>
            </a:r>
            <a:endParaRPr lang="en-US" dirty="0"/>
          </a:p>
        </p:txBody>
      </p:sp>
      <p:sp>
        <p:nvSpPr>
          <p:cNvPr id="5" name="TextBox 4"/>
          <p:cNvSpPr txBox="1"/>
          <p:nvPr/>
        </p:nvSpPr>
        <p:spPr>
          <a:xfrm>
            <a:off x="7315200" y="6248400"/>
            <a:ext cx="1600200" cy="369332"/>
          </a:xfrm>
          <a:prstGeom prst="rect">
            <a:avLst/>
          </a:prstGeom>
          <a:noFill/>
        </p:spPr>
        <p:txBody>
          <a:bodyPr wrap="square" rtlCol="0">
            <a:spAutoFit/>
          </a:bodyPr>
          <a:lstStyle/>
          <a:p>
            <a:r>
              <a:rPr lang="en-US" dirty="0" smtClean="0">
                <a:hlinkClick r:id="rId5" action="ppaction://hlinksldjump"/>
              </a:rPr>
              <a:t>Contents</a:t>
            </a:r>
            <a:endParaRPr 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35480"/>
            <a:ext cx="8229600" cy="3322320"/>
          </a:xfrm>
        </p:spPr>
        <p:txBody>
          <a:bodyPr/>
          <a:lstStyle/>
          <a:p>
            <a:r>
              <a:rPr lang="en-US" dirty="0" smtClean="0"/>
              <a:t>Good Job</a:t>
            </a:r>
            <a:endParaRPr lang="en-US" dirty="0"/>
          </a:p>
        </p:txBody>
      </p:sp>
      <p:sp>
        <p:nvSpPr>
          <p:cNvPr id="4" name="TextBox 3"/>
          <p:cNvSpPr txBox="1"/>
          <p:nvPr/>
        </p:nvSpPr>
        <p:spPr>
          <a:xfrm>
            <a:off x="609600" y="6477000"/>
            <a:ext cx="1042080" cy="369332"/>
          </a:xfrm>
          <a:prstGeom prst="rect">
            <a:avLst/>
          </a:prstGeom>
          <a:noFill/>
        </p:spPr>
        <p:txBody>
          <a:bodyPr wrap="none" rtlCol="0">
            <a:spAutoFit/>
          </a:bodyPr>
          <a:lstStyle/>
          <a:p>
            <a:r>
              <a:rPr lang="en-US" dirty="0" smtClean="0">
                <a:hlinkClick r:id="rId2" action="ppaction://hlinksldjump"/>
              </a:rPr>
              <a:t>Previous</a:t>
            </a:r>
            <a:endParaRPr lang="en-US"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Try Again</a:t>
            </a:r>
            <a:endParaRPr lang="en-US" dirty="0"/>
          </a:p>
        </p:txBody>
      </p:sp>
      <p:sp>
        <p:nvSpPr>
          <p:cNvPr id="4" name="TextBox 3"/>
          <p:cNvSpPr txBox="1"/>
          <p:nvPr/>
        </p:nvSpPr>
        <p:spPr>
          <a:xfrm>
            <a:off x="838200" y="6400800"/>
            <a:ext cx="1042080" cy="369332"/>
          </a:xfrm>
          <a:prstGeom prst="rect">
            <a:avLst/>
          </a:prstGeom>
          <a:noFill/>
        </p:spPr>
        <p:txBody>
          <a:bodyPr wrap="none" rtlCol="0">
            <a:spAutoFit/>
          </a:bodyPr>
          <a:lstStyle/>
          <a:p>
            <a:r>
              <a:rPr lang="en-US" dirty="0" smtClean="0">
                <a:hlinkClick r:id="rId2" action="ppaction://hlinksldjump"/>
              </a:rPr>
              <a:t>Previous</a:t>
            </a:r>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A really neat website 	 </a:t>
            </a:r>
            <a:endParaRPr lang="en-US" sz="6600" dirty="0"/>
          </a:p>
        </p:txBody>
      </p:sp>
      <p:sp>
        <p:nvSpPr>
          <p:cNvPr id="3" name="Content Placeholder 2"/>
          <p:cNvSpPr>
            <a:spLocks noGrp="1"/>
          </p:cNvSpPr>
          <p:nvPr>
            <p:ph idx="1"/>
          </p:nvPr>
        </p:nvSpPr>
        <p:spPr/>
        <p:txBody>
          <a:bodyPr/>
          <a:lstStyle/>
          <a:p>
            <a:r>
              <a:rPr lang="en-US" dirty="0" smtClean="0"/>
              <a:t>To learn more about this topic visit </a:t>
            </a:r>
            <a:r>
              <a:rPr lang="en-US" dirty="0" smtClean="0">
                <a:hlinkClick r:id="rId2"/>
              </a:rPr>
              <a:t>http://www.newtonsapple.tv</a:t>
            </a:r>
            <a:r>
              <a:rPr lang="en-US" dirty="0" smtClean="0"/>
              <a:t> </a:t>
            </a:r>
            <a:endParaRPr lang="en-US" dirty="0"/>
          </a:p>
        </p:txBody>
      </p:sp>
      <p:sp>
        <p:nvSpPr>
          <p:cNvPr id="4" name="TextBox 3"/>
          <p:cNvSpPr txBox="1"/>
          <p:nvPr/>
        </p:nvSpPr>
        <p:spPr>
          <a:xfrm>
            <a:off x="914400" y="6096000"/>
            <a:ext cx="2209800" cy="369332"/>
          </a:xfrm>
          <a:prstGeom prst="rect">
            <a:avLst/>
          </a:prstGeom>
          <a:noFill/>
        </p:spPr>
        <p:txBody>
          <a:bodyPr wrap="square" rtlCol="0">
            <a:spAutoFit/>
          </a:bodyPr>
          <a:lstStyle/>
          <a:p>
            <a:r>
              <a:rPr lang="en-US" dirty="0" smtClean="0">
                <a:hlinkClick r:id="rId3" action="ppaction://hlinksldjump"/>
              </a:rPr>
              <a:t>contents</a:t>
            </a:r>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accent2"/>
                </a:solidFill>
              </a:rPr>
              <a:t>     Reptiles</a:t>
            </a:r>
            <a:endParaRPr lang="en-US" sz="6600" dirty="0">
              <a:solidFill>
                <a:schemeClr val="accent2"/>
              </a:solidFill>
            </a:endParaRPr>
          </a:p>
        </p:txBody>
      </p:sp>
      <p:sp>
        <p:nvSpPr>
          <p:cNvPr id="3" name="Content Placeholder 2"/>
          <p:cNvSpPr>
            <a:spLocks noGrp="1"/>
          </p:cNvSpPr>
          <p:nvPr>
            <p:ph idx="1"/>
          </p:nvPr>
        </p:nvSpPr>
        <p:spPr>
          <a:xfrm>
            <a:off x="457200" y="1935480"/>
            <a:ext cx="7924800" cy="3398520"/>
          </a:xfrm>
        </p:spPr>
        <p:txBody>
          <a:bodyPr/>
          <a:lstStyle/>
          <a:p>
            <a:r>
              <a:rPr lang="en-US" sz="3200" b="1" dirty="0" smtClean="0">
                <a:solidFill>
                  <a:schemeClr val="accent4">
                    <a:lumMod val="50000"/>
                  </a:schemeClr>
                </a:solidFill>
              </a:rPr>
              <a:t>Reptile~ </a:t>
            </a:r>
            <a:r>
              <a:rPr lang="en-US" sz="3200" dirty="0" smtClean="0">
                <a:solidFill>
                  <a:schemeClr val="accent4">
                    <a:lumMod val="50000"/>
                  </a:schemeClr>
                </a:solidFill>
              </a:rPr>
              <a:t>animal with tough, dry skin covered with horny scales. Some of the most common living reptiles are turtles, lizards, snakes, crocodiles, and alligators. Reptiles are </a:t>
            </a:r>
            <a:r>
              <a:rPr lang="en-US" sz="3200" i="1" dirty="0" smtClean="0">
                <a:solidFill>
                  <a:schemeClr val="accent6">
                    <a:lumMod val="50000"/>
                  </a:schemeClr>
                </a:solidFill>
              </a:rPr>
              <a:t>vertebrates</a:t>
            </a:r>
            <a:r>
              <a:rPr lang="en-US" sz="3200" dirty="0" smtClean="0">
                <a:solidFill>
                  <a:schemeClr val="accent4">
                    <a:lumMod val="50000"/>
                  </a:schemeClr>
                </a:solidFill>
              </a:rPr>
              <a:t>—animals that have a backbone. </a:t>
            </a:r>
            <a:endParaRPr lang="en-US" sz="3200" dirty="0">
              <a:solidFill>
                <a:schemeClr val="accent4">
                  <a:lumMod val="50000"/>
                </a:schemeClr>
              </a:solidFill>
            </a:endParaRPr>
          </a:p>
        </p:txBody>
      </p:sp>
      <p:pic>
        <p:nvPicPr>
          <p:cNvPr id="1027" name="Picture 3"/>
          <p:cNvPicPr>
            <a:picLocks noChangeAspect="1" noChangeArrowheads="1"/>
          </p:cNvPicPr>
          <p:nvPr/>
        </p:nvPicPr>
        <p:blipFill>
          <a:blip r:embed="rId2"/>
          <a:srcRect/>
          <a:stretch>
            <a:fillRect/>
          </a:stretch>
        </p:blipFill>
        <p:spPr bwMode="auto">
          <a:xfrm>
            <a:off x="3886200" y="4343400"/>
            <a:ext cx="4114800" cy="2286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 y="152401"/>
            <a:ext cx="3047999" cy="1828799"/>
          </a:xfrm>
          <a:prstGeom prst="rect">
            <a:avLst/>
          </a:prstGeom>
          <a:noFill/>
          <a:ln w="9525">
            <a:noFill/>
            <a:miter lim="800000"/>
            <a:headEnd/>
            <a:tailEnd/>
          </a:ln>
          <a:effectLst/>
        </p:spPr>
      </p:pic>
      <p:sp>
        <p:nvSpPr>
          <p:cNvPr id="9" name="TextBox 8"/>
          <p:cNvSpPr txBox="1"/>
          <p:nvPr/>
        </p:nvSpPr>
        <p:spPr>
          <a:xfrm>
            <a:off x="8229600" y="6400800"/>
            <a:ext cx="685800" cy="369332"/>
          </a:xfrm>
          <a:prstGeom prst="rect">
            <a:avLst/>
          </a:prstGeom>
          <a:noFill/>
        </p:spPr>
        <p:txBody>
          <a:bodyPr wrap="square" rtlCol="0">
            <a:spAutoFit/>
          </a:bodyPr>
          <a:lstStyle/>
          <a:p>
            <a:r>
              <a:rPr lang="en-US" dirty="0" smtClean="0">
                <a:hlinkClick r:id="rId4" action="ppaction://hlinksldjump"/>
              </a:rPr>
              <a:t>Next</a:t>
            </a:r>
            <a:endParaRPr lang="en-US" dirty="0"/>
          </a:p>
        </p:txBody>
      </p:sp>
      <p:sp>
        <p:nvSpPr>
          <p:cNvPr id="10" name="TextBox 9"/>
          <p:cNvSpPr txBox="1"/>
          <p:nvPr/>
        </p:nvSpPr>
        <p:spPr>
          <a:xfrm>
            <a:off x="0" y="6324600"/>
            <a:ext cx="1134670" cy="400110"/>
          </a:xfrm>
          <a:prstGeom prst="rect">
            <a:avLst/>
          </a:prstGeom>
          <a:noFill/>
        </p:spPr>
        <p:txBody>
          <a:bodyPr wrap="square" rtlCol="0">
            <a:spAutoFit/>
          </a:bodyPr>
          <a:lstStyle/>
          <a:p>
            <a:r>
              <a:rPr lang="en-US" sz="2000" dirty="0" smtClean="0">
                <a:hlinkClick r:id="rId5" action="ppaction://hlinksldjump"/>
              </a:rPr>
              <a:t>Previous</a:t>
            </a: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0" fill="hold"/>
                                        <p:tgtEl>
                                          <p:spTgt spid="1027"/>
                                        </p:tgtEl>
                                        <p:attrNameLst>
                                          <p:attrName>ppt_x</p:attrName>
                                        </p:attrNameLst>
                                      </p:cBhvr>
                                      <p:tavLst>
                                        <p:tav tm="0">
                                          <p:val>
                                            <p:strVal val="#ppt_x"/>
                                          </p:val>
                                        </p:tav>
                                        <p:tav tm="100000">
                                          <p:val>
                                            <p:strVal val="#ppt_x"/>
                                          </p:val>
                                        </p:tav>
                                      </p:tavLst>
                                    </p:anim>
                                    <p:anim calcmode="lin" valueType="num">
                                      <p:cBhvr additive="base">
                                        <p:cTn id="8"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heckerboard(across)">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02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3" nodeType="clickEffect">
                                  <p:stCondLst>
                                    <p:cond delay="0"/>
                                  </p:stCondLst>
                                  <p:childTnLst>
                                    <p:animMotion origin="layout" path="M 0 0 C 0.00955 -0.01203 0.02673 -0.00856 0.03802 -0.00925 C 0.05173 -0.01365 0.04548 -0.01203 0.05642 -0.0148 C 0.07378 -0.01411 0.09114 -0.01527 0.1085 -0.01295 C 0.11059 -0.01272 0.1151 -0.00578 0.11701 -0.0037 C 0.12066 0.00023 0.1283 0.00763 0.1283 0.00763 C 0.13229 0.02336 0.12569 0.00162 0.13524 0.01711 C 0.13732 0.02058 0.13646 0.02613 0.13802 0.03006 C 0.14114 0.03816 0.14843 0.05712 0.15364 0.06383 C 0.1526 0.06938 0.15243 0.07539 0.15069 0.08071 C 0.14826 0.08788 0.13559 0.08927 0.13107 0.09019 C 0.09184 0.08904 0.07343 0.08626 0.03802 0.08834 C 0.02604 0.09366 0.03264 0.09158 0.0184 0.09389 C 0.0118 0.09667 0.00868 0.09967 0.00139 0.10152 C -0.00052 0.10291 -0.00729 0.10823 -0.00973 0.11078 C -0.01389 0.11517 -0.01563 0.11979 -0.02101 0.12211 C -0.01007 0.12511 -0.01372 0.12164 -0.01823 0.12766 C -0.01945 0.12928 -0.02014 0.13136 -0.02101 0.13321 C -0.01997 0.14338 -0.02136 0.15078 -0.01407 0.15402 C -0.01354 0.16027 -0.01389 0.16674 -0.01268 0.17275 C -0.01181 0.17692 -0.00226 0.18062 0 0.18201 C 0.01163 0.18177 0.10052 0.17969 0.12118 0.17831 C 0.12847 0.17784 0.13802 0.17368 0.14514 0.17275 C 0.15277 0.16929 0.16024 0.17137 0.16771 0.1746 C 0.1868 0.19288 0.17361 0.18386 0.21128 0.18594 C 0.221 0.19218 0.23125 0.19658 0.23941 0.20652 C 0.24236 0.20999 0.24791 0.21785 0.24791 0.21785 C 0.24965 0.22456 0.25781 0.23473 0.25781 0.23473 C 0.25659 0.27312 0.2559 0.2722 0.25225 0.30226 C 0.25104 0.31152 0.25521 0.32516 0.2493 0.33025 C 0.23993 0.33857 0.22691 0.33279 0.21562 0.33418 C 0.20538 0.33811 0.19652 0.3432 0.18593 0.34528 C 0.16961 0.35476 0.15295 0.35731 0.13524 0.36031 C 0.12777 0.36147 0.11267 0.36401 0.11267 0.36401 C 0.10885 0.3654 0.10503 0.36633 0.10139 0.36794 C 0.09705 0.37003 0.09305 0.37349 0.08871 0.37534 C 0.08229 0.37789 0.07552 0.37858 0.06909 0.3809 C 0.0493 0.37835 0.04149 0.37881 0.02534 0.37164 C 0.01892 0.36887 0.00711 0.36031 0.00711 0.36031 C 0.00416 0.35453 0.00017 0.35083 -0.00278 0.34528 C -0.00643 0.33857 -0.00955 0.33002 -0.01268 0.32285 C -0.01875 0.30874 -0.01945 0.28954 -0.02535 0.2759 C -0.03212 0.26041 -0.03611 0.24283 -0.03941 0.22525 C -0.04045 0.21022 -0.04219 0.19519 -0.04358 0.18016 C -0.04341 0.17067 -0.04896 0.12257 -0.03507 0.11078 C -0.02674 0.09436 -0.02205 0.0747 -0.01407 0.05828 C -0.00955 0.04903 -0.00365 0.03931 0.00139 0.03006 C 0.00538 0.02266 0.00972 0.0185 0.01562 0.01318 C 0.01875 0.01041 0.02673 0.00948 0.02673 0.00948 C 0.03784 0.0111 0.04305 0.01064 0.05069 0.02081 " pathEditMode="relative" ptsTypes="fffffffffffffffffffffffffffffffffffffffffffffffffA">
                                      <p:cBhvr>
                                        <p:cTn id="27" dur="2000" fill="hold"/>
                                        <p:tgtEl>
                                          <p:spTgt spid="2"/>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4" nodeType="clickEffect">
                                  <p:stCondLst>
                                    <p:cond delay="0"/>
                                  </p:stCondLst>
                                  <p:childTnLst>
                                    <p:animScale>
                                      <p:cBhvr>
                                        <p:cTn id="31" dur="2000" fill="hold"/>
                                        <p:tgtEl>
                                          <p:spTgt spid="2"/>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3"/>
      <p:bldP spid="2" grpId="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accent6">
                    <a:lumMod val="75000"/>
                  </a:schemeClr>
                </a:solidFill>
              </a:rPr>
              <a:t> Video</a:t>
            </a:r>
            <a:endParaRPr lang="en-US" sz="6600" dirty="0">
              <a:solidFill>
                <a:schemeClr val="accent6">
                  <a:lumMod val="75000"/>
                </a:schemeClr>
              </a:solidFill>
            </a:endParaRPr>
          </a:p>
        </p:txBody>
      </p:sp>
      <p:sp>
        <p:nvSpPr>
          <p:cNvPr id="6" name="TextBox 5"/>
          <p:cNvSpPr txBox="1"/>
          <p:nvPr/>
        </p:nvSpPr>
        <p:spPr>
          <a:xfrm>
            <a:off x="304800" y="6400800"/>
            <a:ext cx="1295399" cy="369332"/>
          </a:xfrm>
          <a:prstGeom prst="rect">
            <a:avLst/>
          </a:prstGeom>
          <a:noFill/>
        </p:spPr>
        <p:txBody>
          <a:bodyPr wrap="square" rtlCol="0">
            <a:spAutoFit/>
          </a:bodyPr>
          <a:lstStyle/>
          <a:p>
            <a:r>
              <a:rPr lang="en-US" dirty="0" smtClean="0">
                <a:hlinkClick r:id="rId2" action="ppaction://hlinksldjump"/>
              </a:rPr>
              <a:t>Contents</a:t>
            </a:r>
            <a:endParaRPr lang="en-US" dirty="0"/>
          </a:p>
        </p:txBody>
      </p:sp>
      <p:sp>
        <p:nvSpPr>
          <p:cNvPr id="5" name="Content Placeholder 4"/>
          <p:cNvSpPr>
            <a:spLocks noGrp="1"/>
          </p:cNvSpPr>
          <p:nvPr>
            <p:ph idx="1"/>
          </p:nvPr>
        </p:nvSpPr>
        <p:spPr/>
        <p:txBody>
          <a:bodyPr/>
          <a:lstStyle/>
          <a:p>
            <a:r>
              <a:rPr lang="en-US" dirty="0" smtClean="0"/>
              <a:t>Took out video so my power point would download onto </a:t>
            </a:r>
            <a:r>
              <a:rPr lang="en-US" smtClean="0"/>
              <a:t>weebly.</a:t>
            </a:r>
            <a:endParaRPr lang="en-US"/>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Microsoft ® Encarta ® 2008. © 1993-2007 Microsoft</a:t>
            </a:r>
          </a:p>
          <a:p>
            <a:pPr>
              <a:buNone/>
            </a:pPr>
            <a:r>
              <a:rPr lang="en-US" b="1" dirty="0" smtClean="0"/>
              <a:t>Corporation. All rights reserved.</a:t>
            </a:r>
          </a:p>
          <a:p>
            <a:pPr>
              <a:buNone/>
            </a:pPr>
            <a:endParaRPr lang="en-US" b="1" dirty="0" smtClean="0"/>
          </a:p>
          <a:p>
            <a:pPr>
              <a:buNone/>
            </a:pPr>
            <a:r>
              <a:rPr lang="en-US" b="1" dirty="0" smtClean="0"/>
              <a:t>Music by. Jack Johnson </a:t>
            </a:r>
            <a:endParaRPr lang="en-US" dirty="0" smtClean="0"/>
          </a:p>
          <a:p>
            <a:endParaRPr lang="en-US" dirty="0"/>
          </a:p>
        </p:txBody>
      </p:sp>
      <p:sp>
        <p:nvSpPr>
          <p:cNvPr id="4" name="TextBox 3"/>
          <p:cNvSpPr txBox="1"/>
          <p:nvPr/>
        </p:nvSpPr>
        <p:spPr>
          <a:xfrm>
            <a:off x="533400" y="5943600"/>
            <a:ext cx="1044004" cy="369332"/>
          </a:xfrm>
          <a:prstGeom prst="rect">
            <a:avLst/>
          </a:prstGeom>
          <a:noFill/>
        </p:spPr>
        <p:txBody>
          <a:bodyPr wrap="none" rtlCol="0">
            <a:spAutoFit/>
          </a:bodyPr>
          <a:lstStyle/>
          <a:p>
            <a:r>
              <a:rPr lang="en-US" dirty="0" smtClean="0">
                <a:hlinkClick r:id="rId2" action="ppaction://hlinksldjump"/>
              </a:rPr>
              <a:t>contents</a:t>
            </a:r>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accent4">
                    <a:lumMod val="75000"/>
                  </a:schemeClr>
                </a:solidFill>
              </a:rPr>
              <a:t>Reptiles</a:t>
            </a:r>
            <a:endParaRPr lang="en-US" sz="7200" dirty="0">
              <a:solidFill>
                <a:schemeClr val="accent4">
                  <a:lumMod val="75000"/>
                </a:schemeClr>
              </a:solidFill>
            </a:endParaRPr>
          </a:p>
        </p:txBody>
      </p:sp>
      <p:sp>
        <p:nvSpPr>
          <p:cNvPr id="3" name="Content Placeholder 2"/>
          <p:cNvSpPr>
            <a:spLocks noGrp="1"/>
          </p:cNvSpPr>
          <p:nvPr>
            <p:ph idx="1"/>
          </p:nvPr>
        </p:nvSpPr>
        <p:spPr>
          <a:xfrm>
            <a:off x="457200" y="1935480"/>
            <a:ext cx="8229600" cy="2179320"/>
          </a:xfrm>
        </p:spPr>
        <p:txBody>
          <a:bodyPr>
            <a:normAutofit/>
          </a:bodyPr>
          <a:lstStyle/>
          <a:p>
            <a:pPr>
              <a:buNone/>
            </a:pPr>
            <a:r>
              <a:rPr lang="en-US" sz="3600" dirty="0" smtClean="0">
                <a:solidFill>
                  <a:schemeClr val="accent2">
                    <a:lumMod val="50000"/>
                  </a:schemeClr>
                </a:solidFill>
              </a:rPr>
              <a:t>~Cold Blooded, also known as </a:t>
            </a:r>
            <a:r>
              <a:rPr lang="en-US" sz="3600" i="1" dirty="0" smtClean="0">
                <a:solidFill>
                  <a:schemeClr val="accent2">
                    <a:lumMod val="50000"/>
                  </a:schemeClr>
                </a:solidFill>
              </a:rPr>
              <a:t>ectothermic </a:t>
            </a:r>
          </a:p>
          <a:p>
            <a:pPr>
              <a:buNone/>
            </a:pPr>
            <a:r>
              <a:rPr lang="en-US" sz="3600" i="1" dirty="0" smtClean="0">
                <a:solidFill>
                  <a:schemeClr val="accent2">
                    <a:lumMod val="50000"/>
                  </a:schemeClr>
                </a:solidFill>
              </a:rPr>
              <a:t>~</a:t>
            </a:r>
            <a:r>
              <a:rPr lang="en-US" sz="3600" dirty="0" smtClean="0">
                <a:solidFill>
                  <a:schemeClr val="accent2">
                    <a:lumMod val="50000"/>
                  </a:schemeClr>
                </a:solidFill>
              </a:rPr>
              <a:t> Unable to produce their own body heat</a:t>
            </a:r>
          </a:p>
          <a:p>
            <a:pPr>
              <a:buNone/>
            </a:pPr>
            <a:endParaRPr lang="en-US" sz="3600" i="1" dirty="0" smtClean="0">
              <a:solidFill>
                <a:schemeClr val="accent2">
                  <a:lumMod val="50000"/>
                </a:schemeClr>
              </a:solidFill>
            </a:endParaRPr>
          </a:p>
        </p:txBody>
      </p:sp>
      <p:pic>
        <p:nvPicPr>
          <p:cNvPr id="2050" name="Picture 2"/>
          <p:cNvPicPr>
            <a:picLocks noChangeAspect="1" noChangeArrowheads="1"/>
          </p:cNvPicPr>
          <p:nvPr/>
        </p:nvPicPr>
        <p:blipFill>
          <a:blip r:embed="rId2"/>
          <a:srcRect/>
          <a:stretch>
            <a:fillRect/>
          </a:stretch>
        </p:blipFill>
        <p:spPr bwMode="auto">
          <a:xfrm>
            <a:off x="1142999" y="3810000"/>
            <a:ext cx="3352801" cy="2895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029200" y="3886199"/>
            <a:ext cx="3200400" cy="2817223"/>
          </a:xfrm>
          <a:prstGeom prst="rect">
            <a:avLst/>
          </a:prstGeom>
          <a:noFill/>
          <a:ln w="9525">
            <a:noFill/>
            <a:miter lim="800000"/>
            <a:headEnd/>
            <a:tailEnd/>
          </a:ln>
          <a:effectLst/>
        </p:spPr>
      </p:pic>
      <p:sp>
        <p:nvSpPr>
          <p:cNvPr id="8" name="TextBox 7"/>
          <p:cNvSpPr txBox="1"/>
          <p:nvPr/>
        </p:nvSpPr>
        <p:spPr>
          <a:xfrm>
            <a:off x="8382000" y="6477000"/>
            <a:ext cx="762000" cy="369332"/>
          </a:xfrm>
          <a:prstGeom prst="rect">
            <a:avLst/>
          </a:prstGeom>
          <a:noFill/>
        </p:spPr>
        <p:txBody>
          <a:bodyPr wrap="square" rtlCol="0">
            <a:spAutoFit/>
          </a:bodyPr>
          <a:lstStyle/>
          <a:p>
            <a:r>
              <a:rPr lang="en-US" dirty="0" smtClean="0">
                <a:hlinkClick r:id="rId4" action="ppaction://hlinksldjump"/>
              </a:rPr>
              <a:t>Next</a:t>
            </a:r>
            <a:endParaRPr lang="en-US" dirty="0"/>
          </a:p>
        </p:txBody>
      </p:sp>
      <p:sp>
        <p:nvSpPr>
          <p:cNvPr id="9" name="TextBox 8"/>
          <p:cNvSpPr txBox="1"/>
          <p:nvPr/>
        </p:nvSpPr>
        <p:spPr>
          <a:xfrm>
            <a:off x="0" y="6324600"/>
            <a:ext cx="1066800" cy="369332"/>
          </a:xfrm>
          <a:prstGeom prst="rect">
            <a:avLst/>
          </a:prstGeom>
          <a:noFill/>
        </p:spPr>
        <p:txBody>
          <a:bodyPr wrap="square" rtlCol="0">
            <a:spAutoFit/>
          </a:bodyPr>
          <a:lstStyle/>
          <a:p>
            <a:r>
              <a:rPr lang="en-US" dirty="0" smtClean="0">
                <a:hlinkClick r:id="rId5" action="ppaction://hlinksldjump"/>
              </a:rPr>
              <a:t>Previous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amond(out)">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0-#ppt_w/2"/>
                                          </p:val>
                                        </p:tav>
                                        <p:tav tm="100000">
                                          <p:val>
                                            <p:strVal val="#ppt_x"/>
                                          </p:val>
                                        </p:tav>
                                      </p:tavLst>
                                    </p:anim>
                                    <p:anim calcmode="lin" valueType="num">
                                      <p:cBhvr additive="base">
                                        <p:cTn id="1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out)">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3">
                                            <p:txEl>
                                              <p:pRg st="1" end="1"/>
                                            </p:txEl>
                                          </p:spTgt>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21600000">
                                      <p:cBhvr>
                                        <p:cTn id="43"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accent5">
                    <a:lumMod val="75000"/>
                  </a:schemeClr>
                </a:solidFill>
              </a:rPr>
              <a:t>Reptiles</a:t>
            </a:r>
            <a:endParaRPr lang="en-US" sz="6600" dirty="0">
              <a:solidFill>
                <a:schemeClr val="accent5">
                  <a:lumMod val="75000"/>
                </a:schemeClr>
              </a:solidFill>
            </a:endParaRPr>
          </a:p>
        </p:txBody>
      </p:sp>
      <p:sp>
        <p:nvSpPr>
          <p:cNvPr id="3" name="Content Placeholder 2"/>
          <p:cNvSpPr>
            <a:spLocks noGrp="1"/>
          </p:cNvSpPr>
          <p:nvPr>
            <p:ph idx="1"/>
          </p:nvPr>
        </p:nvSpPr>
        <p:spPr>
          <a:xfrm>
            <a:off x="457200" y="1935480"/>
            <a:ext cx="8229600" cy="3169920"/>
          </a:xfrm>
        </p:spPr>
        <p:txBody>
          <a:bodyPr>
            <a:normAutofit fontScale="92500" lnSpcReduction="10000"/>
          </a:bodyPr>
          <a:lstStyle/>
          <a:p>
            <a:pPr>
              <a:buNone/>
            </a:pPr>
            <a:r>
              <a:rPr lang="en-US" sz="4000" dirty="0" smtClean="0"/>
              <a:t>~Hatch</a:t>
            </a:r>
            <a:r>
              <a:rPr lang="en-US" dirty="0" smtClean="0"/>
              <a:t> </a:t>
            </a:r>
            <a:r>
              <a:rPr lang="en-US" sz="4000" dirty="0" smtClean="0"/>
              <a:t>from eggs that are laid on</a:t>
            </a:r>
          </a:p>
          <a:p>
            <a:pPr>
              <a:buNone/>
            </a:pPr>
            <a:r>
              <a:rPr lang="en-US" sz="4000" dirty="0" smtClean="0"/>
              <a:t>  land, covered by a protective shell.</a:t>
            </a:r>
          </a:p>
          <a:p>
            <a:pPr>
              <a:buNone/>
            </a:pPr>
            <a:endParaRPr lang="en-US" sz="4000" dirty="0" smtClean="0"/>
          </a:p>
          <a:p>
            <a:pPr>
              <a:buNone/>
            </a:pPr>
            <a:r>
              <a:rPr lang="en-US" sz="4000" dirty="0" smtClean="0"/>
              <a:t>~most reptiles, with the exception of turtles, have teeth.</a:t>
            </a:r>
          </a:p>
          <a:p>
            <a:pPr>
              <a:buNone/>
            </a:pPr>
            <a:endParaRPr lang="en-US" sz="4000" dirty="0" smtClean="0"/>
          </a:p>
          <a:p>
            <a:pPr>
              <a:buNone/>
            </a:pPr>
            <a:endParaRPr lang="en-US" sz="4000" dirty="0"/>
          </a:p>
        </p:txBody>
      </p:sp>
      <p:pic>
        <p:nvPicPr>
          <p:cNvPr id="3074" name="Picture 2"/>
          <p:cNvPicPr>
            <a:picLocks noChangeAspect="1" noChangeArrowheads="1"/>
          </p:cNvPicPr>
          <p:nvPr/>
        </p:nvPicPr>
        <p:blipFill>
          <a:blip r:embed="rId2"/>
          <a:srcRect/>
          <a:stretch>
            <a:fillRect/>
          </a:stretch>
        </p:blipFill>
        <p:spPr bwMode="auto">
          <a:xfrm>
            <a:off x="5330346" y="4419600"/>
            <a:ext cx="3273396" cy="1981200"/>
          </a:xfrm>
          <a:prstGeom prst="rect">
            <a:avLst/>
          </a:prstGeom>
          <a:noFill/>
          <a:ln w="9525">
            <a:noFill/>
            <a:miter lim="800000"/>
            <a:headEnd/>
            <a:tailEnd/>
          </a:ln>
          <a:effectLst/>
        </p:spPr>
      </p:pic>
      <p:pic>
        <p:nvPicPr>
          <p:cNvPr id="10" name="Picture 9" descr="reptile egg.jpg"/>
          <p:cNvPicPr>
            <a:picLocks noChangeAspect="1"/>
          </p:cNvPicPr>
          <p:nvPr/>
        </p:nvPicPr>
        <p:blipFill>
          <a:blip r:embed="rId3"/>
          <a:stretch>
            <a:fillRect/>
          </a:stretch>
        </p:blipFill>
        <p:spPr>
          <a:xfrm>
            <a:off x="3581400" y="4800600"/>
            <a:ext cx="1828800" cy="1600199"/>
          </a:xfrm>
          <a:prstGeom prst="rect">
            <a:avLst/>
          </a:prstGeom>
        </p:spPr>
      </p:pic>
      <p:pic>
        <p:nvPicPr>
          <p:cNvPr id="13" name="Picture 12" descr="reptile egg alligator hatching.jpg"/>
          <p:cNvPicPr>
            <a:picLocks noChangeAspect="1"/>
          </p:cNvPicPr>
          <p:nvPr/>
        </p:nvPicPr>
        <p:blipFill>
          <a:blip r:embed="rId4"/>
          <a:stretch>
            <a:fillRect/>
          </a:stretch>
        </p:blipFill>
        <p:spPr>
          <a:xfrm>
            <a:off x="2438400" y="4876800"/>
            <a:ext cx="1371600" cy="1676400"/>
          </a:xfrm>
          <a:prstGeom prst="rect">
            <a:avLst/>
          </a:prstGeom>
        </p:spPr>
      </p:pic>
      <p:pic>
        <p:nvPicPr>
          <p:cNvPr id="3075" name="Picture 3"/>
          <p:cNvPicPr>
            <a:picLocks noChangeAspect="1" noChangeArrowheads="1"/>
          </p:cNvPicPr>
          <p:nvPr/>
        </p:nvPicPr>
        <p:blipFill>
          <a:blip r:embed="rId5" cstate="print"/>
          <a:srcRect/>
          <a:stretch>
            <a:fillRect/>
          </a:stretch>
        </p:blipFill>
        <p:spPr bwMode="auto">
          <a:xfrm>
            <a:off x="368451" y="5070006"/>
            <a:ext cx="1688950" cy="1102194"/>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152400" y="4876800"/>
            <a:ext cx="2197302" cy="1676399"/>
          </a:xfrm>
          <a:prstGeom prst="rect">
            <a:avLst/>
          </a:prstGeom>
          <a:noFill/>
          <a:ln w="9525">
            <a:noFill/>
            <a:miter lim="800000"/>
            <a:headEnd/>
            <a:tailEnd/>
          </a:ln>
          <a:effectLst/>
        </p:spPr>
      </p:pic>
      <p:sp>
        <p:nvSpPr>
          <p:cNvPr id="19" name="TextBox 18"/>
          <p:cNvSpPr txBox="1"/>
          <p:nvPr/>
        </p:nvSpPr>
        <p:spPr>
          <a:xfrm>
            <a:off x="0" y="6488668"/>
            <a:ext cx="1042080" cy="369332"/>
          </a:xfrm>
          <a:prstGeom prst="rect">
            <a:avLst/>
          </a:prstGeom>
          <a:noFill/>
        </p:spPr>
        <p:txBody>
          <a:bodyPr wrap="square" rtlCol="0">
            <a:spAutoFit/>
          </a:bodyPr>
          <a:lstStyle/>
          <a:p>
            <a:r>
              <a:rPr lang="en-US" dirty="0" smtClean="0">
                <a:hlinkClick r:id="rId7" action="ppaction://hlinksldjump"/>
              </a:rPr>
              <a:t>Previous</a:t>
            </a:r>
            <a:endParaRPr lang="en-US" dirty="0"/>
          </a:p>
        </p:txBody>
      </p:sp>
      <p:sp>
        <p:nvSpPr>
          <p:cNvPr id="21" name="TextBox 20"/>
          <p:cNvSpPr txBox="1"/>
          <p:nvPr/>
        </p:nvSpPr>
        <p:spPr>
          <a:xfrm>
            <a:off x="7620000" y="6477000"/>
            <a:ext cx="1066800" cy="369332"/>
          </a:xfrm>
          <a:prstGeom prst="rect">
            <a:avLst/>
          </a:prstGeom>
          <a:noFill/>
        </p:spPr>
        <p:txBody>
          <a:bodyPr wrap="square" rtlCol="0">
            <a:spAutoFit/>
          </a:bodyPr>
          <a:lstStyle/>
          <a:p>
            <a:r>
              <a:rPr lang="en-US" dirty="0" smtClean="0">
                <a:hlinkClick r:id="rId8"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2000" fill="hold"/>
                                        <p:tgtEl>
                                          <p:spTgt spid="3074"/>
                                        </p:tgtEl>
                                        <p:attrNameLst>
                                          <p:attrName>ppt_x</p:attrName>
                                        </p:attrNameLst>
                                      </p:cBhvr>
                                      <p:tavLst>
                                        <p:tav tm="0">
                                          <p:val>
                                            <p:strVal val="#ppt_x"/>
                                          </p:val>
                                        </p:tav>
                                        <p:tav tm="100000">
                                          <p:val>
                                            <p:strVal val="#ppt_x"/>
                                          </p:val>
                                        </p:tav>
                                      </p:tavLst>
                                    </p:anim>
                                    <p:anim calcmode="lin" valueType="num">
                                      <p:cBhvr additive="base">
                                        <p:cTn id="24"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000" fill="hold"/>
                                        <p:tgtEl>
                                          <p:spTgt spid="10"/>
                                        </p:tgtEl>
                                        <p:attrNameLst>
                                          <p:attrName>ppt_x</p:attrName>
                                        </p:attrNameLst>
                                      </p:cBhvr>
                                      <p:tavLst>
                                        <p:tav tm="0">
                                          <p:val>
                                            <p:strVal val="#ppt_x"/>
                                          </p:val>
                                        </p:tav>
                                        <p:tav tm="100000">
                                          <p:val>
                                            <p:strVal val="#ppt_x"/>
                                          </p:val>
                                        </p:tav>
                                      </p:tavLst>
                                    </p:anim>
                                    <p:anim calcmode="lin" valueType="num">
                                      <p:cBhvr additive="base">
                                        <p:cTn id="3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2000" fill="hold"/>
                                        <p:tgtEl>
                                          <p:spTgt spid="13"/>
                                        </p:tgtEl>
                                        <p:attrNameLst>
                                          <p:attrName>ppt_x</p:attrName>
                                        </p:attrNameLst>
                                      </p:cBhvr>
                                      <p:tavLst>
                                        <p:tav tm="0">
                                          <p:val>
                                            <p:strVal val="0-#ppt_w/2"/>
                                          </p:val>
                                        </p:tav>
                                        <p:tav tm="100000">
                                          <p:val>
                                            <p:strVal val="#ppt_x"/>
                                          </p:val>
                                        </p:tav>
                                      </p:tavLst>
                                    </p:anim>
                                    <p:anim calcmode="lin" valueType="num">
                                      <p:cBhvr additive="base">
                                        <p:cTn id="3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3075"/>
                                        </p:tgtEl>
                                        <p:attrNameLst>
                                          <p:attrName>style.visibility</p:attrName>
                                        </p:attrNameLst>
                                      </p:cBhvr>
                                      <p:to>
                                        <p:strVal val="visible"/>
                                      </p:to>
                                    </p:set>
                                    <p:anim calcmode="lin" valueType="num">
                                      <p:cBhvr additive="base">
                                        <p:cTn id="41" dur="2000" fill="hold"/>
                                        <p:tgtEl>
                                          <p:spTgt spid="3075"/>
                                        </p:tgtEl>
                                        <p:attrNameLst>
                                          <p:attrName>ppt_x</p:attrName>
                                        </p:attrNameLst>
                                      </p:cBhvr>
                                      <p:tavLst>
                                        <p:tav tm="0">
                                          <p:val>
                                            <p:strVal val="#ppt_x"/>
                                          </p:val>
                                        </p:tav>
                                        <p:tav tm="100000">
                                          <p:val>
                                            <p:strVal val="#ppt_x"/>
                                          </p:val>
                                        </p:tav>
                                      </p:tavLst>
                                    </p:anim>
                                    <p:anim calcmode="lin" valueType="num">
                                      <p:cBhvr additive="base">
                                        <p:cTn id="42" dur="2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nodeType="clickEffect">
                                  <p:stCondLst>
                                    <p:cond delay="0"/>
                                  </p:stCondLst>
                                  <p:childTnLst>
                                    <p:animEffect transition="out" filter="diamond(in)">
                                      <p:cBhvr>
                                        <p:cTn id="46" dur="2000"/>
                                        <p:tgtEl>
                                          <p:spTgt spid="3075"/>
                                        </p:tgtEl>
                                      </p:cBhvr>
                                    </p:animEffect>
                                    <p:set>
                                      <p:cBhvr>
                                        <p:cTn id="47" dur="1" fill="hold">
                                          <p:stCondLst>
                                            <p:cond delay="1999"/>
                                          </p:stCondLst>
                                        </p:cTn>
                                        <p:tgtEl>
                                          <p:spTgt spid="307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diamond(in)">
                                      <p:cBhvr>
                                        <p:cTn id="52" dur="2000"/>
                                        <p:tgtEl>
                                          <p:spTgt spid="3076"/>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2.5E-6 -3.90379E-6 C 0.00989 -0.00208 0.01944 -0.00555 0.02951 -0.0074 C 0.04219 -0.00624 0.05486 -0.00578 0.06753 -0.0037 C 0.08472 -0.00069 0.09878 0.0111 0.11406 0.02082 C 0.11857 0.02359 0.12361 0.02498 0.12812 0.02822 C 0.15104 0.04441 0.1651 0.0821 0.17048 0.11448 C 0.16996 0.12072 0.17048 0.1272 0.16892 0.13321 C 0.1684 0.13529 0.16597 0.13553 0.16475 0.13714 C 0.16354 0.13876 0.16302 0.14108 0.16198 0.14269 C 0.16024 0.14547 0.15816 0.14755 0.15625 0.1501 C 0.14826 0.1723 0.12222 0.1827 0.10555 0.18779 C 0.09531 0.18594 0.08489 0.18479 0.07465 0.18201 C 0.05677 0.17715 0.0401 0.16096 0.02396 0.1501 C 0.0059 0.13807 -0.01788 0.1272 -0.03802 0.12396 C -0.04601 0.12512 -0.05417 0.12512 -0.06198 0.12766 C -0.06563 0.12882 -0.06858 0.13252 -0.07188 0.13506 C -0.09097 0.15079 -0.09827 0.17392 -0.10139 0.20259 C -0.10018 0.22896 -0.10625 0.27937 -0.08316 0.29464 C -0.0717 0.28354 -0.05903 0.27313 -0.04931 0.25902 C -0.02865 0.22873 -0.01198 0.19427 0.0085 0.16328 C 0.01284 0.1568 0.02778 0.14015 0.03385 0.13714 C 0.03871 0.1346 0.0493 0.13321 0.0493 0.13321 C 0.05729 0.13391 0.06545 0.13275 0.07326 0.13506 C 0.075 0.13553 0.08663 0.15079 0.08732 0.15195 C 0.09791 0.16744 0.11024 0.20722 0.11684 0.22896 C 0.11979 0.23844 0.12118 0.24885 0.12257 0.25902 C 0.12361 0.26642 0.12534 0.28146 0.12534 0.28146 C 0.12482 0.2914 0.12552 0.30181 0.12396 0.31152 C 0.12118 0.32933 0.1085 0.34852 0.09583 0.35269 C 0.06823 0.37142 0.04201 0.35754 0.0085 0.35477 C -0.0125 0.35292 -0.00729 0.35361 -0.02257 0.35084 C -0.03229 0.34367 -0.03993 0.3402 -0.0507 0.33788 C -0.05347 0.33627 -0.06476 0.33164 -0.0691 0.32655 C -0.08229 0.31106 -0.07066 0.3217 -0.08038 0.31337 C -0.09288 0.29094 -0.0974 0.25648 -0.10139 0.22896 C -0.10365 0.19681 -0.10434 0.19589 -0.10139 0.15195 C -0.10104 0.14616 -0.09167 0.12789 -0.08872 0.12211 C -0.08195 0.10847 -0.07066 0.09899 -0.06059 0.0902 C -0.05816 0.08812 -0.05486 0.08765 -0.05209 0.08627 C -0.0507 0.08557 -0.04792 0.08442 -0.04792 0.08442 C -0.04045 0.08534 -0.02031 0.08534 -0.0099 0.09205 C 0.00069 0.09899 0.01111 0.10962 0.02257 0.11263 C 0.04149 0.12512 0.04236 0.11726 0.07465 0.11448 C 0.08403 0.11032 0.08958 0.10315 0.09722 0.09575 C 0.10451 0.08187 0.1033 0.08627 0.10694 0.07331 C 0.10798 0.06961 0.10989 0.06198 0.10989 0.06198 C 0.1092 0.02521 0.11719 -3.90379E-6 0.10416 -0.02613 C 0.10087 -0.0444 0.0993 -0.06475 0.08455 -0.07123 C 0.07743 -0.06938 0.07031 -0.06868 0.06337 -0.06568 C 0.05746 -0.05735 0.04687 -0.04694 0.03802 -0.04694 " pathEditMode="relative" ptsTypes="fffffffffffffffffffffffffffffffffffffffffffffffffA">
                                      <p:cBhvr>
                                        <p:cTn id="56" dur="2000" fill="hold"/>
                                        <p:tgtEl>
                                          <p:spTgt spid="2"/>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accent5"/>
                </a:solidFill>
              </a:rPr>
              <a:t>Reptiles</a:t>
            </a:r>
            <a:endParaRPr lang="en-US" sz="6600" b="1" dirty="0">
              <a:solidFill>
                <a:schemeClr val="accent5"/>
              </a:solidFill>
            </a:endParaRPr>
          </a:p>
        </p:txBody>
      </p:sp>
      <p:sp>
        <p:nvSpPr>
          <p:cNvPr id="3" name="Content Placeholder 2"/>
          <p:cNvSpPr>
            <a:spLocks noGrp="1"/>
          </p:cNvSpPr>
          <p:nvPr>
            <p:ph idx="1"/>
          </p:nvPr>
        </p:nvSpPr>
        <p:spPr>
          <a:xfrm>
            <a:off x="457200" y="1935480"/>
            <a:ext cx="8229600" cy="1417320"/>
          </a:xfrm>
        </p:spPr>
        <p:txBody>
          <a:bodyPr/>
          <a:lstStyle/>
          <a:p>
            <a:pPr>
              <a:buNone/>
            </a:pPr>
            <a:r>
              <a:rPr lang="en-US" sz="3200" dirty="0" smtClean="0">
                <a:solidFill>
                  <a:schemeClr val="accent5">
                    <a:lumMod val="50000"/>
                  </a:schemeClr>
                </a:solidFill>
              </a:rPr>
              <a:t>Have tough, horny scales that are unique in the animal world.</a:t>
            </a:r>
          </a:p>
          <a:p>
            <a:pPr>
              <a:buNone/>
            </a:pPr>
            <a:endParaRPr lang="en-US" dirty="0" smtClean="0"/>
          </a:p>
          <a:p>
            <a:pPr>
              <a:buNone/>
            </a:pPr>
            <a:endParaRPr lang="en-US" dirty="0" smtClean="0"/>
          </a:p>
          <a:p>
            <a:endParaRPr lang="en-US" dirty="0"/>
          </a:p>
        </p:txBody>
      </p:sp>
      <p:pic>
        <p:nvPicPr>
          <p:cNvPr id="4098" name="Picture 2"/>
          <p:cNvPicPr>
            <a:picLocks noChangeAspect="1" noChangeArrowheads="1"/>
          </p:cNvPicPr>
          <p:nvPr/>
        </p:nvPicPr>
        <p:blipFill>
          <a:blip r:embed="rId2"/>
          <a:srcRect/>
          <a:stretch>
            <a:fillRect/>
          </a:stretch>
        </p:blipFill>
        <p:spPr bwMode="auto">
          <a:xfrm>
            <a:off x="5181600" y="2819399"/>
            <a:ext cx="2438400" cy="213360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525261" y="2971800"/>
            <a:ext cx="3342139" cy="2819400"/>
          </a:xfrm>
          <a:prstGeom prst="rect">
            <a:avLst/>
          </a:prstGeom>
          <a:noFill/>
          <a:ln w="9525">
            <a:noFill/>
            <a:miter lim="800000"/>
            <a:headEnd/>
            <a:tailEnd/>
          </a:ln>
          <a:effectLst/>
        </p:spPr>
      </p:pic>
      <p:sp>
        <p:nvSpPr>
          <p:cNvPr id="9" name="TextBox 8"/>
          <p:cNvSpPr txBox="1"/>
          <p:nvPr/>
        </p:nvSpPr>
        <p:spPr>
          <a:xfrm>
            <a:off x="7924800" y="6400800"/>
            <a:ext cx="1066799" cy="369332"/>
          </a:xfrm>
          <a:prstGeom prst="rect">
            <a:avLst/>
          </a:prstGeom>
          <a:noFill/>
        </p:spPr>
        <p:txBody>
          <a:bodyPr wrap="square" rtlCol="0">
            <a:spAutoFit/>
          </a:bodyPr>
          <a:lstStyle/>
          <a:p>
            <a:r>
              <a:rPr lang="en-US" dirty="0" smtClean="0">
                <a:hlinkClick r:id="rId4" action="ppaction://hlinksldjump"/>
              </a:rPr>
              <a:t>Next</a:t>
            </a:r>
            <a:endParaRPr lang="en-US" dirty="0"/>
          </a:p>
        </p:txBody>
      </p:sp>
      <p:sp>
        <p:nvSpPr>
          <p:cNvPr id="10" name="TextBox 9"/>
          <p:cNvSpPr txBox="1"/>
          <p:nvPr/>
        </p:nvSpPr>
        <p:spPr>
          <a:xfrm>
            <a:off x="381000" y="6324600"/>
            <a:ext cx="1295400" cy="369332"/>
          </a:xfrm>
          <a:prstGeom prst="rect">
            <a:avLst/>
          </a:prstGeom>
          <a:noFill/>
        </p:spPr>
        <p:txBody>
          <a:bodyPr wrap="square" rtlCol="0">
            <a:spAutoFit/>
          </a:bodyPr>
          <a:lstStyle/>
          <a:p>
            <a:r>
              <a:rPr lang="en-US" dirty="0" smtClean="0">
                <a:hlinkClick r:id="rId5" action="ppaction://hlinksldjump"/>
              </a:rPr>
              <a:t>Previous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 0 C 0.00868 -0.01086 0.00226 -0.00462 0.02691 0 C 0.04618 0.00371 0.06962 0.03608 0.08455 0.05065 C 0.08993 0.05597 0.09375 0.06291 0.1 0.06568 C 0.11615 0.08141 0.12292 0.10431 0.13108 0.12766 C 0.13976 0.15287 0.1467 0.17669 0.1493 0.20445 C 0.14878 0.21832 0.15243 0.2803 0.13819 0.30204 C 0.13264 0.3106 0.12187 0.31661 0.11424 0.32077 C 0.05833 0.31892 0.00243 0.31754 -0.05347 0.31522 C -0.0625 0.31476 -0.07882 0.30204 -0.07882 0.30204 C -0.08993 0.28724 -0.0849 0.29233 -0.09288 0.28516 C -0.09653 0.27729 -0.09965 0.27174 -0.10139 0.26272 C -0.10035 0.24515 -0.10035 0.22757 -0.09844 0.21023 C -0.09601 0.18826 -0.08281 0.17947 -0.0717 0.16698 C -0.05538 0.14894 -0.04844 0.14108 -0.02674 0.13692 C -0.01632 0.13761 -0.0059 0.13715 0.00434 0.13877 C 0.02101 0.14131 0.04948 0.16976 0.06493 0.18016 C 0.07118 0.18988 0.07865 0.1982 0.08455 0.20815 C 0.08802 0.21393 0.08976 0.2211 0.09305 0.22711 C 0.10295 0.24515 0.11371 0.26365 0.12691 0.27776 C 0.13212 0.2921 0.13802 0.30944 0.14653 0.32077 C 0.1474 0.32401 0.15017 0.32702 0.1493 0.33025 C 0.14878 0.33257 0.14549 0.33095 0.14375 0.3321 C 0.1401 0.33488 0.13715 0.34297 0.13524 0.34714 C 0.13177 0.37026 0.10972 0.3883 0.09722 0.40149 C 0.07361 0.42623 0.05451 0.44519 0.02691 0.46346 C 0.02222 0.4667 0.01788 0.4711 0.01267 0.47272 C -0.01424 0.48104 -0.0401 0.48775 -0.06754 0.4896 C -0.0783 0.4933 -0.08889 0.49515 -0.1 0.49723 C -0.12274 0.49445 -0.14583 0.49284 -0.16337 0.47087 C -0.16788 0.4556 -0.17049 0.43895 -0.16337 0.42392 C -0.16094 0.40981 -0.15486 0.40149 -0.14913 0.39015 C -0.14184 0.37558 -0.14774 0.37489 -0.13368 0.36032 C -0.12413 0.35037 -0.11094 0.33395 -0.1 0.3284 C -0.0882 0.32239 -0.07431 0.31892 -0.06181 0.31707 C -0.02899 0.30273 -0.00504 0.31129 0.03385 0.31337 C 0.05937 0.3254 0.08594 0.33349 0.11128 0.34529 C 0.13299 0.35546 0.15451 0.36518 0.1776 0.36957 C 0.1901 0.36841 0.20295 0.36795 0.21562 0.36587 C 0.22812 0.36379 0.23854 0.34043 0.24375 0.32655 C 0.24427 0.32285 0.24514 0.31915 0.24514 0.31522 C 0.24479 0.2803 0.24444 0.24515 0.24236 0.21023 C 0.24167 0.19681 0.21753 0.14385 0.21562 0.13877 C 0.21111 0.1272 0.19896 0.09598 0.19305 0.08812 C 0.18802 0.08141 0.16094 0.07285 0.15365 0.07124 C 0.14045 0.07309 0.12708 0.07309 0.11424 0.07702 C 0.11024 0.07817 0.10781 0.08326 0.10434 0.08627 C 0.09132 0.09737 0.07917 0.11009 0.06493 0.11818 C 0.05469 0.13692 0.0401 0.14917 0.02535 0.16143 C 0.02309 0.16328 0.02066 0.16513 0.0184 0.16698 C 0.01476 0.16976 0.00712 0.17438 0.00712 0.17438 C -0.04601 0.16744 -0.00972 0.07193 -0.00972 0 " pathEditMode="relative" ptsTypes="fffffffffffffffffffffffffffffffffffffffffffffffffffA">
                                      <p:cBhvr>
                                        <p:cTn id="12" dur="2000" fill="hold"/>
                                        <p:tgtEl>
                                          <p:spTgt spid="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heckerboard(across)">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8"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2000" fill="hold"/>
                                        <p:tgtEl>
                                          <p:spTgt spid="4098"/>
                                        </p:tgtEl>
                                        <p:attrNameLst>
                                          <p:attrName>ppt_x</p:attrName>
                                        </p:attrNameLst>
                                      </p:cBhvr>
                                      <p:tavLst>
                                        <p:tav tm="0">
                                          <p:val>
                                            <p:strVal val="0-#ppt_w/2"/>
                                          </p:val>
                                        </p:tav>
                                        <p:tav tm="100000">
                                          <p:val>
                                            <p:strVal val="#ppt_x"/>
                                          </p:val>
                                        </p:tav>
                                      </p:tavLst>
                                    </p:anim>
                                    <p:anim calcmode="lin" valueType="num">
                                      <p:cBhvr additive="base">
                                        <p:cTn id="23" dur="2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4098"/>
                                        </p:tgtEl>
                                      </p:cBhvr>
                                    </p:animEffect>
                                    <p:set>
                                      <p:cBhvr>
                                        <p:cTn id="28" dur="1" fill="hold">
                                          <p:stCondLst>
                                            <p:cond delay="499"/>
                                          </p:stCondLst>
                                        </p:cTn>
                                        <p:tgtEl>
                                          <p:spTgt spid="409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099"/>
                                        </p:tgtEl>
                                        <p:attrNameLst>
                                          <p:attrName>style.visibility</p:attrName>
                                        </p:attrNameLst>
                                      </p:cBhvr>
                                      <p:to>
                                        <p:strVal val="visible"/>
                                      </p:to>
                                    </p:set>
                                    <p:anim calcmode="lin" valueType="num">
                                      <p:cBhvr additive="base">
                                        <p:cTn id="33" dur="2000" fill="hold"/>
                                        <p:tgtEl>
                                          <p:spTgt spid="4099"/>
                                        </p:tgtEl>
                                        <p:attrNameLst>
                                          <p:attrName>ppt_x</p:attrName>
                                        </p:attrNameLst>
                                      </p:cBhvr>
                                      <p:tavLst>
                                        <p:tav tm="0">
                                          <p:val>
                                            <p:strVal val="0-#ppt_w/2"/>
                                          </p:val>
                                        </p:tav>
                                        <p:tav tm="100000">
                                          <p:val>
                                            <p:strVal val="#ppt_x"/>
                                          </p:val>
                                        </p:tav>
                                      </p:tavLst>
                                    </p:anim>
                                    <p:anim calcmode="lin" valueType="num">
                                      <p:cBhvr additive="base">
                                        <p:cTn id="34" dur="20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nodeType="clickEffect">
                                  <p:stCondLst>
                                    <p:cond delay="0"/>
                                  </p:stCondLst>
                                  <p:childTnLst>
                                    <p:animEffect transition="out" filter="checkerboard(across)">
                                      <p:cBhvr>
                                        <p:cTn id="38" dur="500"/>
                                        <p:tgtEl>
                                          <p:spTgt spid="4099"/>
                                        </p:tgtEl>
                                      </p:cBhvr>
                                    </p:animEffect>
                                    <p:set>
                                      <p:cBhvr>
                                        <p:cTn id="39" dur="1" fill="hold">
                                          <p:stCondLst>
                                            <p:cond delay="499"/>
                                          </p:stCondLst>
                                        </p:cTn>
                                        <p:tgtEl>
                                          <p:spTgt spid="4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6600" dirty="0" smtClean="0">
                <a:solidFill>
                  <a:schemeClr val="accent5">
                    <a:lumMod val="50000"/>
                  </a:schemeClr>
                </a:solidFill>
              </a:rPr>
              <a:t>Reptiles</a:t>
            </a:r>
            <a:endParaRPr lang="en-US" sz="6600" dirty="0">
              <a:solidFill>
                <a:schemeClr val="accent5">
                  <a:lumMod val="50000"/>
                </a:schemeClr>
              </a:solidFill>
            </a:endParaRPr>
          </a:p>
        </p:txBody>
      </p:sp>
      <p:sp>
        <p:nvSpPr>
          <p:cNvPr id="3" name="Content Placeholder 2"/>
          <p:cNvSpPr>
            <a:spLocks noGrp="1"/>
          </p:cNvSpPr>
          <p:nvPr>
            <p:ph idx="1"/>
          </p:nvPr>
        </p:nvSpPr>
        <p:spPr>
          <a:xfrm>
            <a:off x="457200" y="1219200"/>
            <a:ext cx="8229600" cy="2209800"/>
          </a:xfrm>
        </p:spPr>
        <p:txBody>
          <a:bodyPr>
            <a:normAutofit/>
          </a:bodyPr>
          <a:lstStyle/>
          <a:p>
            <a:pPr>
              <a:buNone/>
            </a:pPr>
            <a:r>
              <a:rPr lang="en-US" sz="3600" dirty="0" smtClean="0">
                <a:solidFill>
                  <a:schemeClr val="accent2">
                    <a:lumMod val="75000"/>
                  </a:schemeClr>
                </a:solidFill>
              </a:rPr>
              <a:t>~Are found in a broad range of habitats, such as the</a:t>
            </a:r>
          </a:p>
          <a:p>
            <a:pPr>
              <a:buNone/>
            </a:pPr>
            <a:r>
              <a:rPr lang="en-US" sz="3600" dirty="0" smtClean="0">
                <a:solidFill>
                  <a:schemeClr val="accent2">
                    <a:lumMod val="75000"/>
                  </a:schemeClr>
                </a:solidFill>
              </a:rPr>
              <a:t>bottom of ponds and lakes.</a:t>
            </a:r>
            <a:endParaRPr lang="en-US" sz="3600" dirty="0">
              <a:solidFill>
                <a:schemeClr val="accent2">
                  <a:lumMod val="75000"/>
                </a:schemeClr>
              </a:solidFill>
            </a:endParaRPr>
          </a:p>
        </p:txBody>
      </p:sp>
      <p:pic>
        <p:nvPicPr>
          <p:cNvPr id="6" name="Picture 5" descr="pond.jpg"/>
          <p:cNvPicPr>
            <a:picLocks noChangeAspect="1"/>
          </p:cNvPicPr>
          <p:nvPr/>
        </p:nvPicPr>
        <p:blipFill>
          <a:blip r:embed="rId2"/>
          <a:stretch>
            <a:fillRect/>
          </a:stretch>
        </p:blipFill>
        <p:spPr>
          <a:xfrm>
            <a:off x="1666875" y="2971799"/>
            <a:ext cx="5810250" cy="3733801"/>
          </a:xfrm>
          <a:prstGeom prst="rect">
            <a:avLst/>
          </a:prstGeom>
        </p:spPr>
      </p:pic>
      <p:pic>
        <p:nvPicPr>
          <p:cNvPr id="8" name="Picture 7" descr="Crocodile in water.jpg"/>
          <p:cNvPicPr>
            <a:picLocks noChangeAspect="1"/>
          </p:cNvPicPr>
          <p:nvPr/>
        </p:nvPicPr>
        <p:blipFill>
          <a:blip r:embed="rId3"/>
          <a:stretch>
            <a:fillRect/>
          </a:stretch>
        </p:blipFill>
        <p:spPr>
          <a:xfrm>
            <a:off x="1079500" y="3124200"/>
            <a:ext cx="6985000" cy="3505200"/>
          </a:xfrm>
          <a:prstGeom prst="rect">
            <a:avLst/>
          </a:prstGeom>
        </p:spPr>
      </p:pic>
      <p:pic>
        <p:nvPicPr>
          <p:cNvPr id="10" name="Picture 9" descr="turtle in water on log.jpg"/>
          <p:cNvPicPr>
            <a:picLocks noChangeAspect="1"/>
          </p:cNvPicPr>
          <p:nvPr/>
        </p:nvPicPr>
        <p:blipFill>
          <a:blip r:embed="rId4"/>
          <a:stretch>
            <a:fillRect/>
          </a:stretch>
        </p:blipFill>
        <p:spPr>
          <a:xfrm>
            <a:off x="1219200" y="3048000"/>
            <a:ext cx="6248400" cy="3581400"/>
          </a:xfrm>
          <a:prstGeom prst="rect">
            <a:avLst/>
          </a:prstGeom>
        </p:spPr>
      </p:pic>
      <p:sp>
        <p:nvSpPr>
          <p:cNvPr id="11" name="TextBox 10"/>
          <p:cNvSpPr txBox="1"/>
          <p:nvPr/>
        </p:nvSpPr>
        <p:spPr>
          <a:xfrm>
            <a:off x="0" y="6477000"/>
            <a:ext cx="1447800" cy="369332"/>
          </a:xfrm>
          <a:prstGeom prst="rect">
            <a:avLst/>
          </a:prstGeom>
          <a:noFill/>
        </p:spPr>
        <p:txBody>
          <a:bodyPr wrap="square" rtlCol="0">
            <a:spAutoFit/>
          </a:bodyPr>
          <a:lstStyle/>
          <a:p>
            <a:r>
              <a:rPr lang="en-US" dirty="0" smtClean="0">
                <a:hlinkClick r:id="rId5" action="ppaction://hlinksldjump"/>
              </a:rPr>
              <a:t>Previous</a:t>
            </a:r>
            <a:endParaRPr lang="en-US" dirty="0"/>
          </a:p>
        </p:txBody>
      </p:sp>
      <p:sp>
        <p:nvSpPr>
          <p:cNvPr id="12" name="TextBox 11"/>
          <p:cNvSpPr txBox="1"/>
          <p:nvPr/>
        </p:nvSpPr>
        <p:spPr>
          <a:xfrm>
            <a:off x="8153400" y="6488668"/>
            <a:ext cx="762000" cy="369332"/>
          </a:xfrm>
          <a:prstGeom prst="rect">
            <a:avLst/>
          </a:prstGeom>
          <a:noFill/>
        </p:spPr>
        <p:txBody>
          <a:bodyPr wrap="square" rtlCol="0">
            <a:spAutoFit/>
          </a:bodyPr>
          <a:lstStyle/>
          <a:p>
            <a:r>
              <a:rPr lang="en-US" dirty="0" smtClean="0">
                <a:hlinkClick r:id="rId6"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2000"/>
                                        <p:tgtEl>
                                          <p:spTgt spid="8"/>
                                        </p:tgtEl>
                                        <p:attrNameLst>
                                          <p:attrName>ppt_x</p:attrName>
                                        </p:attrNameLst>
                                      </p:cBhvr>
                                      <p:tavLst>
                                        <p:tav tm="0">
                                          <p:val>
                                            <p:strVal val="ppt_x"/>
                                          </p:val>
                                        </p:tav>
                                        <p:tav tm="100000">
                                          <p:val>
                                            <p:strVal val="ppt_x"/>
                                          </p:val>
                                        </p:tav>
                                      </p:tavLst>
                                    </p:anim>
                                    <p:anim calcmode="lin" valueType="num">
                                      <p:cBhvr additive="base">
                                        <p:cTn id="42" dur="2000"/>
                                        <p:tgtEl>
                                          <p:spTgt spid="8"/>
                                        </p:tgtEl>
                                        <p:attrNameLst>
                                          <p:attrName>ppt_y</p:attrName>
                                        </p:attrNameLst>
                                      </p:cBhvr>
                                      <p:tavLst>
                                        <p:tav tm="0">
                                          <p:val>
                                            <p:strVal val="ppt_y"/>
                                          </p:val>
                                        </p:tav>
                                        <p:tav tm="100000">
                                          <p:val>
                                            <p:strVal val="1+ppt_h/2"/>
                                          </p:val>
                                        </p:tav>
                                      </p:tavLst>
                                    </p:anim>
                                    <p:set>
                                      <p:cBhvr>
                                        <p:cTn id="43" dur="1" fill="hold">
                                          <p:stCondLst>
                                            <p:cond delay="19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amond(in)">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sz="6600" dirty="0" smtClean="0">
                <a:solidFill>
                  <a:schemeClr val="accent4">
                    <a:lumMod val="50000"/>
                  </a:schemeClr>
                </a:solidFill>
              </a:rPr>
              <a:t>Reptiles</a:t>
            </a:r>
            <a:endParaRPr lang="en-US" sz="6600" dirty="0">
              <a:solidFill>
                <a:schemeClr val="accent4">
                  <a:lumMod val="50000"/>
                </a:schemeClr>
              </a:solidFill>
            </a:endParaRPr>
          </a:p>
        </p:txBody>
      </p:sp>
      <p:sp>
        <p:nvSpPr>
          <p:cNvPr id="3" name="Content Placeholder 2"/>
          <p:cNvSpPr>
            <a:spLocks noGrp="1"/>
          </p:cNvSpPr>
          <p:nvPr>
            <p:ph idx="1"/>
          </p:nvPr>
        </p:nvSpPr>
        <p:spPr>
          <a:xfrm>
            <a:off x="457200" y="1447800"/>
            <a:ext cx="8229600" cy="1066800"/>
          </a:xfrm>
        </p:spPr>
        <p:txBody>
          <a:bodyPr>
            <a:noAutofit/>
          </a:bodyPr>
          <a:lstStyle/>
          <a:p>
            <a:pPr algn="ctr">
              <a:buNone/>
            </a:pPr>
            <a:r>
              <a:rPr lang="en-US" sz="5400" b="1" dirty="0" smtClean="0">
                <a:solidFill>
                  <a:schemeClr val="accent4">
                    <a:lumMod val="50000"/>
                  </a:schemeClr>
                </a:solidFill>
              </a:rPr>
              <a:t>In trees</a:t>
            </a:r>
            <a:endParaRPr lang="en-US" sz="5400" b="1" dirty="0">
              <a:solidFill>
                <a:schemeClr val="accent4">
                  <a:lumMod val="50000"/>
                </a:schemeClr>
              </a:solidFill>
            </a:endParaRPr>
          </a:p>
        </p:txBody>
      </p:sp>
      <p:pic>
        <p:nvPicPr>
          <p:cNvPr id="5" name="Picture 4" descr="snake in tree.jpg"/>
          <p:cNvPicPr>
            <a:picLocks noChangeAspect="1"/>
          </p:cNvPicPr>
          <p:nvPr/>
        </p:nvPicPr>
        <p:blipFill>
          <a:blip r:embed="rId2"/>
          <a:stretch>
            <a:fillRect/>
          </a:stretch>
        </p:blipFill>
        <p:spPr>
          <a:xfrm>
            <a:off x="762000" y="2362200"/>
            <a:ext cx="7696200" cy="4191000"/>
          </a:xfrm>
          <a:prstGeom prst="rect">
            <a:avLst/>
          </a:prstGeom>
        </p:spPr>
      </p:pic>
      <p:pic>
        <p:nvPicPr>
          <p:cNvPr id="7" name="Picture 6" descr="lizard in tree.jpg"/>
          <p:cNvPicPr>
            <a:picLocks noChangeAspect="1"/>
          </p:cNvPicPr>
          <p:nvPr/>
        </p:nvPicPr>
        <p:blipFill>
          <a:blip r:embed="rId3"/>
          <a:stretch>
            <a:fillRect/>
          </a:stretch>
        </p:blipFill>
        <p:spPr>
          <a:xfrm>
            <a:off x="1397000" y="2286000"/>
            <a:ext cx="6350000" cy="4343400"/>
          </a:xfrm>
          <a:prstGeom prst="rect">
            <a:avLst/>
          </a:prstGeom>
        </p:spPr>
      </p:pic>
      <p:sp>
        <p:nvSpPr>
          <p:cNvPr id="8" name="TextBox 7"/>
          <p:cNvSpPr txBox="1"/>
          <p:nvPr/>
        </p:nvSpPr>
        <p:spPr>
          <a:xfrm>
            <a:off x="228600" y="6477000"/>
            <a:ext cx="1143000" cy="369332"/>
          </a:xfrm>
          <a:prstGeom prst="rect">
            <a:avLst/>
          </a:prstGeom>
          <a:noFill/>
        </p:spPr>
        <p:txBody>
          <a:bodyPr wrap="square" rtlCol="0">
            <a:spAutoFit/>
          </a:bodyPr>
          <a:lstStyle/>
          <a:p>
            <a:r>
              <a:rPr lang="en-US" dirty="0" smtClean="0">
                <a:hlinkClick r:id="rId4" action="ppaction://hlinksldjump"/>
              </a:rPr>
              <a:t>Previous</a:t>
            </a:r>
            <a:endParaRPr lang="en-US" dirty="0"/>
          </a:p>
        </p:txBody>
      </p:sp>
      <p:sp>
        <p:nvSpPr>
          <p:cNvPr id="9" name="TextBox 8"/>
          <p:cNvSpPr txBox="1"/>
          <p:nvPr/>
        </p:nvSpPr>
        <p:spPr>
          <a:xfrm>
            <a:off x="8229600" y="6477000"/>
            <a:ext cx="914400" cy="381000"/>
          </a:xfrm>
          <a:prstGeom prst="rect">
            <a:avLst/>
          </a:prstGeom>
          <a:noFill/>
        </p:spPr>
        <p:txBody>
          <a:bodyPr wrap="square" rtlCol="0">
            <a:spAutoFit/>
          </a:bodyPr>
          <a:lstStyle/>
          <a:p>
            <a:r>
              <a:rPr lang="en-US" dirty="0" smtClean="0">
                <a:hlinkClick r:id="rId5"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to="" calcmode="lin" valueType="num">
                                      <p:cBhvr>
                                        <p:cTn id="13" dur="1" fill="hold"/>
                                        <p:tgtEl>
                                          <p:spTgt spid="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nodeType="clickEffect">
                                  <p:stCondLst>
                                    <p:cond delay="0"/>
                                  </p:stCondLst>
                                  <p:childTnLst>
                                    <p:animEffect transition="out" filter="diamond(in)">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amond(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accent5">
                    <a:lumMod val="75000"/>
                  </a:schemeClr>
                </a:solidFill>
              </a:rPr>
              <a:t>Reptiles</a:t>
            </a:r>
            <a:endParaRPr lang="en-US" sz="6000" b="1" dirty="0">
              <a:solidFill>
                <a:schemeClr val="accent5">
                  <a:lumMod val="75000"/>
                </a:schemeClr>
              </a:solidFill>
            </a:endParaRPr>
          </a:p>
        </p:txBody>
      </p:sp>
      <p:sp>
        <p:nvSpPr>
          <p:cNvPr id="3" name="Content Placeholder 2"/>
          <p:cNvSpPr>
            <a:spLocks noGrp="1"/>
          </p:cNvSpPr>
          <p:nvPr>
            <p:ph idx="1"/>
          </p:nvPr>
        </p:nvSpPr>
        <p:spPr>
          <a:xfrm>
            <a:off x="457200" y="1935480"/>
            <a:ext cx="8229600" cy="1341120"/>
          </a:xfrm>
        </p:spPr>
        <p:txBody>
          <a:bodyPr/>
          <a:lstStyle/>
          <a:p>
            <a:pPr>
              <a:buNone/>
            </a:pPr>
            <a:r>
              <a:rPr lang="en-US" sz="3200" dirty="0" smtClean="0">
                <a:solidFill>
                  <a:schemeClr val="accent5">
                    <a:lumMod val="75000"/>
                  </a:schemeClr>
                </a:solidFill>
              </a:rPr>
              <a:t>And are especially abundant and diverse in</a:t>
            </a:r>
          </a:p>
          <a:p>
            <a:pPr>
              <a:buNone/>
            </a:pPr>
            <a:r>
              <a:rPr lang="en-US" sz="3200" dirty="0" smtClean="0">
                <a:solidFill>
                  <a:schemeClr val="accent5">
                    <a:lumMod val="75000"/>
                  </a:schemeClr>
                </a:solidFill>
              </a:rPr>
              <a:t>tropics and the desert. </a:t>
            </a:r>
          </a:p>
          <a:p>
            <a:endParaRPr lang="en-US" dirty="0">
              <a:solidFill>
                <a:schemeClr val="accent5">
                  <a:lumMod val="75000"/>
                </a:schemeClr>
              </a:solidFill>
            </a:endParaRPr>
          </a:p>
        </p:txBody>
      </p:sp>
      <p:pic>
        <p:nvPicPr>
          <p:cNvPr id="6" name="Picture 5" descr="Desert.jpg"/>
          <p:cNvPicPr>
            <a:picLocks noChangeAspect="1"/>
          </p:cNvPicPr>
          <p:nvPr/>
        </p:nvPicPr>
        <p:blipFill>
          <a:blip r:embed="rId2"/>
          <a:stretch>
            <a:fillRect/>
          </a:stretch>
        </p:blipFill>
        <p:spPr>
          <a:xfrm>
            <a:off x="2514600" y="3124200"/>
            <a:ext cx="4191000" cy="3429000"/>
          </a:xfrm>
          <a:prstGeom prst="rect">
            <a:avLst/>
          </a:prstGeom>
        </p:spPr>
      </p:pic>
      <p:pic>
        <p:nvPicPr>
          <p:cNvPr id="8" name="Picture 7" descr="lizard in desert.jpg"/>
          <p:cNvPicPr>
            <a:picLocks noChangeAspect="1"/>
          </p:cNvPicPr>
          <p:nvPr/>
        </p:nvPicPr>
        <p:blipFill>
          <a:blip r:embed="rId3"/>
          <a:stretch>
            <a:fillRect/>
          </a:stretch>
        </p:blipFill>
        <p:spPr>
          <a:xfrm>
            <a:off x="1397000" y="3124200"/>
            <a:ext cx="6350000" cy="3200400"/>
          </a:xfrm>
          <a:prstGeom prst="rect">
            <a:avLst/>
          </a:prstGeom>
        </p:spPr>
      </p:pic>
      <p:pic>
        <p:nvPicPr>
          <p:cNvPr id="10" name="Picture 9" descr="snake in desert.jpg"/>
          <p:cNvPicPr>
            <a:picLocks noChangeAspect="1"/>
          </p:cNvPicPr>
          <p:nvPr/>
        </p:nvPicPr>
        <p:blipFill>
          <a:blip r:embed="rId4"/>
          <a:stretch>
            <a:fillRect/>
          </a:stretch>
        </p:blipFill>
        <p:spPr>
          <a:xfrm>
            <a:off x="1752600" y="2971799"/>
            <a:ext cx="5867399" cy="3276601"/>
          </a:xfrm>
          <a:prstGeom prst="rect">
            <a:avLst/>
          </a:prstGeom>
        </p:spPr>
      </p:pic>
      <p:sp>
        <p:nvSpPr>
          <p:cNvPr id="11" name="TextBox 10"/>
          <p:cNvSpPr txBox="1"/>
          <p:nvPr/>
        </p:nvSpPr>
        <p:spPr>
          <a:xfrm>
            <a:off x="381000" y="6400800"/>
            <a:ext cx="1295399" cy="369332"/>
          </a:xfrm>
          <a:prstGeom prst="rect">
            <a:avLst/>
          </a:prstGeom>
          <a:noFill/>
        </p:spPr>
        <p:txBody>
          <a:bodyPr wrap="square" rtlCol="0">
            <a:spAutoFit/>
          </a:bodyPr>
          <a:lstStyle/>
          <a:p>
            <a:r>
              <a:rPr lang="en-US" dirty="0" smtClean="0">
                <a:hlinkClick r:id="rId5" action="ppaction://hlinksldjump"/>
              </a:rPr>
              <a:t>Previous</a:t>
            </a:r>
            <a:endParaRPr lang="en-US" dirty="0"/>
          </a:p>
        </p:txBody>
      </p:sp>
      <p:sp>
        <p:nvSpPr>
          <p:cNvPr id="12" name="TextBox 11"/>
          <p:cNvSpPr txBox="1"/>
          <p:nvPr/>
        </p:nvSpPr>
        <p:spPr>
          <a:xfrm>
            <a:off x="8153400" y="6324600"/>
            <a:ext cx="990600" cy="369332"/>
          </a:xfrm>
          <a:prstGeom prst="rect">
            <a:avLst/>
          </a:prstGeom>
          <a:noFill/>
        </p:spPr>
        <p:txBody>
          <a:bodyPr wrap="square" rtlCol="0">
            <a:spAutoFit/>
          </a:bodyPr>
          <a:lstStyle/>
          <a:p>
            <a:r>
              <a:rPr lang="en-US" dirty="0" smtClean="0">
                <a:hlinkClick r:id="rId6" action="ppaction://hlinksldjump"/>
              </a:rPr>
              <a:t>Next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amond(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61111E-6 -3.16374E-6 C -0.00556 -0.00115 -0.01129 -0.00185 -0.01684 -0.0037 C -0.02552 -0.0067 -0.03507 -0.0178 -0.0408 -0.02636 C -0.06198 -0.05804 -0.06615 -0.09759 -0.07882 -0.13506 C -0.0816 -0.15402 -0.08264 -0.17275 -0.08577 -0.19148 C -0.08473 -0.2197 -0.08872 -0.25 -0.08021 -0.2759 C -0.07014 -0.30642 -0.06077 -0.32146 -0.04636 -0.34713 C -0.04098 -0.35684 -0.0375 -0.36864 -0.03091 -0.37719 C -0.01129 -0.40263 -0.03629 -0.37187 -0.01545 -0.39222 C -0.01285 -0.39477 -0.01059 -0.39824 -0.00834 -0.40148 C -0.00591 -0.40518 -0.00434 -0.4098 -0.00139 -0.41281 C 0.00573 -0.41998 0.01371 -0.4253 0.02118 -0.43154 C 0.02882 -0.43778 0.03906 -0.43408 0.04791 -0.43524 C 0.08107 -0.44357 0.11267 -0.42599 0.13958 -0.40148 C 0.19652 -0.3499 0.22916 -0.26318 0.25086 -0.1783 C 0.2592 -0.14592 0.26406 -0.111 0.26632 -0.07701 C 0.26718 -0.06267 0.26909 -0.03376 0.26909 -0.03376 C 0.26823 0.04626 0.26875 0.12628 0.26632 0.2063 C 0.26545 0.23312 0.2592 0.27475 0.24236 0.29256 C 0.1743 0.29071 0.10625 0.29048 0.03819 0.28701 C 0.02361 0.28631 0.01163 0.27128 -0.00139 0.26272 C -0.01858 0.25139 -0.03785 0.24769 -0.05348 0.23081 C -0.06545 0.21763 -0.06337 0.21 -0.07309 0.18756 C -0.10382 0.11703 -0.11129 0.0377 -0.12101 -0.04139 C -0.12153 -0.04949 -0.1224 -0.05758 -0.1224 -0.06568 C -0.1224 -0.0969 -0.12379 -0.12858 -0.12101 -0.15957 C -0.12049 -0.16581 -0.11545 -0.16951 -0.11268 -0.1746 C -0.10295 -0.19218 -0.0849 -0.19195 -0.07032 -0.19518 C 0.00121 -0.18963 -0.03785 -0.20397 -0.01823 -0.18755 C -0.01146 -0.18177 -0.00382 -0.17876 0.00295 -0.17275 C 0.00694 -0.16928 0.01423 -0.16142 0.01423 -0.16142 C 0.02222 -0.14477 0.0368 -0.13506 0.04514 -0.11817 C 0.05225 -0.10383 0.05573 -0.08811 0.06198 -0.07331 C 0.06475 -0.06683 0.0684 -0.06128 0.07048 -0.05434 C 0.07395 -0.04255 0.07152 -0.04741 0.0776 -0.03954 C 0.07899 -0.0296 0.08211 -0.02104 0.08455 -0.01133 C 0.08576 0.00116 0.08732 0.01226 0.09027 0.02429 C 0.08889 0.0495 0.08889 0.04071 0.08889 0.05065 " pathEditMode="relative" ptsTypes="fffffffffffffffffffffffffffffffffffffA">
                                      <p:cBhvr>
                                        <p:cTn id="39" dur="2000" fill="hold"/>
                                        <p:tgtEl>
                                          <p:spTgt spid="8"/>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8"/>
                                        </p:tgtEl>
                                      </p:cBhvr>
                                    </p:animEffect>
                                    <p:set>
                                      <p:cBhvr>
                                        <p:cTn id="44" dur="1" fill="hold">
                                          <p:stCondLst>
                                            <p:cond delay="19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7" presetClass="entr" presetSubtype="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2000" fill="hold"/>
                                        <p:tgtEl>
                                          <p:spTgt spid="10"/>
                                        </p:tgtEl>
                                        <p:attrNameLst>
                                          <p:attrName>ppt_x</p:attrName>
                                        </p:attrNameLst>
                                      </p:cBhvr>
                                      <p:tavLst>
                                        <p:tav tm="0">
                                          <p:val>
                                            <p:strVal val="#ppt_x"/>
                                          </p:val>
                                        </p:tav>
                                        <p:tav tm="100000">
                                          <p:val>
                                            <p:strVal val="#ppt_x"/>
                                          </p:val>
                                        </p:tav>
                                      </p:tavLst>
                                    </p:anim>
                                    <p:anim calcmode="lin" valueType="num">
                                      <p:cBhvr additive="base">
                                        <p:cTn id="50"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4">
      <a:dk1>
        <a:sysClr val="windowText" lastClr="000000"/>
      </a:dk1>
      <a:lt1>
        <a:sysClr val="window" lastClr="FFFFFF"/>
      </a:lt1>
      <a:dk2>
        <a:srgbClr val="54A838"/>
      </a:dk2>
      <a:lt2>
        <a:srgbClr val="DBF5F9"/>
      </a:lt2>
      <a:accent1>
        <a:srgbClr val="7CCA62"/>
      </a:accent1>
      <a:accent2>
        <a:srgbClr val="387025"/>
      </a:accent2>
      <a:accent3>
        <a:srgbClr val="A5C249"/>
      </a:accent3>
      <a:accent4>
        <a:srgbClr val="54A838"/>
      </a:accent4>
      <a:accent5>
        <a:srgbClr val="387025"/>
      </a:accent5>
      <a:accent6>
        <a:srgbClr val="387025"/>
      </a:accent6>
      <a:hlink>
        <a:srgbClr val="1B3812"/>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611</TotalTime>
  <Words>438</Words>
  <Application>Microsoft Office PowerPoint</Application>
  <PresentationFormat>On-screen Show (4:3)</PresentationFormat>
  <Paragraphs>132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  Science Amphibians and Reptiles  </vt:lpstr>
      <vt:lpstr>Contents</vt:lpstr>
      <vt:lpstr>     Reptiles</vt:lpstr>
      <vt:lpstr>Reptiles</vt:lpstr>
      <vt:lpstr>Reptiles</vt:lpstr>
      <vt:lpstr>Reptiles</vt:lpstr>
      <vt:lpstr>Reptiles</vt:lpstr>
      <vt:lpstr>Reptiles</vt:lpstr>
      <vt:lpstr>Reptiles</vt:lpstr>
      <vt:lpstr>Reptiles</vt:lpstr>
      <vt:lpstr>Amphibians</vt:lpstr>
      <vt:lpstr>Amphibians</vt:lpstr>
      <vt:lpstr>Amphibians</vt:lpstr>
      <vt:lpstr>Amphibians</vt:lpstr>
      <vt:lpstr>Frog Life Cycle</vt:lpstr>
      <vt:lpstr>Amphibians</vt:lpstr>
      <vt:lpstr>Amphibians</vt:lpstr>
      <vt:lpstr>Amphibians</vt:lpstr>
      <vt:lpstr>Amphibians</vt:lpstr>
      <vt:lpstr>Quiz</vt:lpstr>
      <vt:lpstr>Slide 21</vt:lpstr>
      <vt:lpstr>Slide 22</vt:lpstr>
      <vt:lpstr>Quiz</vt:lpstr>
      <vt:lpstr>Slide 24</vt:lpstr>
      <vt:lpstr>Slide 25</vt:lpstr>
      <vt:lpstr>Quiz</vt:lpstr>
      <vt:lpstr>Slide 27</vt:lpstr>
      <vt:lpstr>Slide 28</vt:lpstr>
      <vt:lpstr>A really neat website   </vt:lpstr>
      <vt:lpstr> Video</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tennille therrien</dc:creator>
  <cp:lastModifiedBy>tennille therrien</cp:lastModifiedBy>
  <cp:revision>56</cp:revision>
  <dcterms:created xsi:type="dcterms:W3CDTF">2008-06-09T17:19:42Z</dcterms:created>
  <dcterms:modified xsi:type="dcterms:W3CDTF">2008-06-16T03:47:11Z</dcterms:modified>
</cp:coreProperties>
</file>